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82" r:id="rId5"/>
    <p:sldId id="285" r:id="rId6"/>
    <p:sldId id="259" r:id="rId7"/>
    <p:sldId id="283" r:id="rId8"/>
    <p:sldId id="286" r:id="rId9"/>
    <p:sldId id="260" r:id="rId10"/>
    <p:sldId id="287" r:id="rId11"/>
    <p:sldId id="268" r:id="rId12"/>
    <p:sldId id="289" r:id="rId13"/>
    <p:sldId id="290" r:id="rId14"/>
    <p:sldId id="288" r:id="rId15"/>
  </p:sldIdLst>
  <p:sldSz cx="9144000" cy="5143500" type="screen16x9"/>
  <p:notesSz cx="6858000" cy="9144000"/>
  <p:embeddedFontLst>
    <p:embeddedFont>
      <p:font typeface="Montserrat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Georgia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9D1"/>
    <a:srgbClr val="CE43FF"/>
    <a:srgbClr val="8A47C1"/>
    <a:srgbClr val="CDAFC9"/>
  </p:clrMru>
</p:presentationPr>
</file>

<file path=ppt/tableStyles.xml><?xml version="1.0" encoding="utf-8"?>
<a:tblStyleLst xmlns:a="http://schemas.openxmlformats.org/drawingml/2006/main" def="{6E8A2534-A054-489B-9745-2CBBD7066A5A}">
  <a:tblStyle styleId="{6E8A2534-A054-489B-9745-2CBBD7066A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7cfe57c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7cfe57c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cfe57c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cfe57c3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7cfe57c3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7cfe57c3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cfe57c3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7cfe57c3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7cfe57c3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7cfe57c3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9" name="Google Shape;9;p1" descr="Púrpura, Diagonal, Cuadrados, Patrón"/>
          <p:cNvPicPr preferRelativeResize="0"/>
          <p:nvPr/>
        </p:nvPicPr>
        <p:blipFill rotWithShape="1">
          <a:blip r:embed="rId13">
            <a:alphaModFix amt="46000"/>
          </a:blip>
          <a:srcRect l="19336" r="24322"/>
          <a:stretch/>
        </p:blipFill>
        <p:spPr>
          <a:xfrm rot="-5400000">
            <a:off x="1990725" y="-2009774"/>
            <a:ext cx="5162550" cy="91630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 descr="De Fondo, Geométrica, Triángulo, Fondos De Escritori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5048250" y="694950"/>
            <a:ext cx="38481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BLOQUE 2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_tTFdYezGXMQ/SXhDN-3qg0I/AAAAAAAACas/MaXiNfjnSog/s400/RUTA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44" y="214296"/>
            <a:ext cx="8761412" cy="469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 descr="Patrón, Mosaico, Fondo, Geométrica, Piso, Arquitectura"/>
          <p:cNvPicPr preferRelativeResize="0"/>
          <p:nvPr/>
        </p:nvPicPr>
        <p:blipFill rotWithShape="1">
          <a:blip r:embed="rId3">
            <a:alphaModFix/>
          </a:blip>
          <a:srcRect b="152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928662" y="571486"/>
            <a:ext cx="71438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La etapa lítica y sus periodos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0034" y="571486"/>
            <a:ext cx="6447501" cy="4105775"/>
          </a:xfrm>
        </p:spPr>
        <p:txBody>
          <a:bodyPr>
            <a:normAutofit fontScale="77500" lnSpcReduction="20000"/>
          </a:bodyPr>
          <a:lstStyle/>
          <a:p>
            <a:r>
              <a:rPr lang="es-MX" sz="1700" b="1" dirty="0" smtClean="0">
                <a:solidFill>
                  <a:schemeClr val="tx1"/>
                </a:solidFill>
              </a:rPr>
              <a:t>Arqueolítico (40000-10000 a.C.)</a:t>
            </a:r>
          </a:p>
          <a:p>
            <a:pPr lvl="1"/>
            <a:r>
              <a:rPr lang="es-MX" sz="1700" b="1" dirty="0" smtClean="0">
                <a:solidFill>
                  <a:schemeClr val="tx1"/>
                </a:solidFill>
              </a:rPr>
              <a:t>Pequeños grupos nómadas dedicados  a la recolección y la caza.</a:t>
            </a:r>
          </a:p>
          <a:p>
            <a:pPr lvl="1"/>
            <a:r>
              <a:rPr lang="es-MX" sz="1700" b="1" dirty="0" smtClean="0">
                <a:solidFill>
                  <a:schemeClr val="tx1"/>
                </a:solidFill>
              </a:rPr>
              <a:t>Vivían en cuevas a la intemperie.</a:t>
            </a:r>
          </a:p>
          <a:p>
            <a:pPr lvl="1"/>
            <a:r>
              <a:rPr lang="es-MX" sz="1700" b="1" dirty="0" smtClean="0">
                <a:solidFill>
                  <a:schemeClr val="tx1"/>
                </a:solidFill>
              </a:rPr>
              <a:t>Utilizaban instrumento de hueso, púas y piedra de obsidiana.</a:t>
            </a:r>
          </a:p>
          <a:p>
            <a:pPr lvl="1"/>
            <a:endParaRPr lang="es-MX" sz="1700" b="1" dirty="0" smtClean="0">
              <a:solidFill>
                <a:schemeClr val="tx1"/>
              </a:solidFill>
            </a:endParaRPr>
          </a:p>
          <a:p>
            <a:r>
              <a:rPr lang="es-MX" sz="1700" b="1" dirty="0" err="1" smtClean="0">
                <a:solidFill>
                  <a:schemeClr val="tx1"/>
                </a:solidFill>
              </a:rPr>
              <a:t>Cenolítico</a:t>
            </a:r>
            <a:r>
              <a:rPr lang="es-MX" sz="1700" b="1" dirty="0" smtClean="0">
                <a:solidFill>
                  <a:schemeClr val="tx1"/>
                </a:solidFill>
              </a:rPr>
              <a:t> (10000-7000/5000 a.C.)</a:t>
            </a:r>
          </a:p>
          <a:p>
            <a:pPr lvl="1"/>
            <a:r>
              <a:rPr lang="es-MX" sz="1700" b="1" dirty="0" smtClean="0">
                <a:solidFill>
                  <a:schemeClr val="tx1"/>
                </a:solidFill>
              </a:rPr>
              <a:t>Transformaciones debido a los cambios de temperatura.</a:t>
            </a:r>
          </a:p>
          <a:p>
            <a:pPr lvl="1"/>
            <a:r>
              <a:rPr lang="es-MX" sz="1700" b="1" dirty="0" smtClean="0">
                <a:solidFill>
                  <a:schemeClr val="tx1"/>
                </a:solidFill>
              </a:rPr>
              <a:t>Diversidad animal que provocó cambios en la alimentación.</a:t>
            </a:r>
          </a:p>
          <a:p>
            <a:pPr lvl="1"/>
            <a:r>
              <a:rPr lang="es-MX" sz="1700" b="1" dirty="0" smtClean="0">
                <a:solidFill>
                  <a:schemeClr val="tx1"/>
                </a:solidFill>
              </a:rPr>
              <a:t>Crearon herramientas con mayor filo.</a:t>
            </a:r>
          </a:p>
          <a:p>
            <a:pPr lvl="1"/>
            <a:r>
              <a:rPr lang="es-MX" sz="1700" b="1" dirty="0" smtClean="0">
                <a:solidFill>
                  <a:schemeClr val="tx1"/>
                </a:solidFill>
              </a:rPr>
              <a:t>Uso de molcajetes y metates.</a:t>
            </a:r>
          </a:p>
          <a:p>
            <a:pPr lvl="1"/>
            <a:r>
              <a:rPr lang="es-MX" sz="1700" b="1" dirty="0" smtClean="0">
                <a:solidFill>
                  <a:schemeClr val="tx1"/>
                </a:solidFill>
              </a:rPr>
              <a:t>Utilizaron el algodón para cubrirse ya no sólo las pieles.</a:t>
            </a:r>
          </a:p>
          <a:p>
            <a:endParaRPr lang="es-MX" b="1" dirty="0" smtClean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6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001" y="880500"/>
            <a:ext cx="6447501" cy="2910580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 err="1">
                <a:solidFill>
                  <a:schemeClr val="tx1"/>
                </a:solidFill>
              </a:rPr>
              <a:t>Protoneolítico</a:t>
            </a:r>
            <a:r>
              <a:rPr lang="es-MX" b="1" dirty="0">
                <a:solidFill>
                  <a:schemeClr val="tx1"/>
                </a:solidFill>
              </a:rPr>
              <a:t> (7000/5000-2500 a.C</a:t>
            </a:r>
            <a:r>
              <a:rPr lang="es-MX" b="1" dirty="0" smtClean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es-MX" sz="1800" b="1" dirty="0" smtClean="0">
                <a:solidFill>
                  <a:schemeClr val="tx1"/>
                </a:solidFill>
              </a:rPr>
              <a:t>Los grupos humanos comienzan a practicar la agricultura, domesticando algunos vegetales.</a:t>
            </a:r>
          </a:p>
          <a:p>
            <a:pPr lvl="1"/>
            <a:r>
              <a:rPr lang="es-MX" sz="1800" b="1" dirty="0" smtClean="0">
                <a:solidFill>
                  <a:schemeClr val="tx1"/>
                </a:solidFill>
              </a:rPr>
              <a:t>Comienza el sedentarismo.</a:t>
            </a:r>
          </a:p>
          <a:p>
            <a:pPr lvl="1"/>
            <a:r>
              <a:rPr lang="es-MX" sz="1800" b="1" dirty="0" smtClean="0">
                <a:solidFill>
                  <a:schemeClr val="tx1"/>
                </a:solidFill>
              </a:rPr>
              <a:t>Elaboración de cerámica**.</a:t>
            </a:r>
          </a:p>
          <a:p>
            <a:pPr lvl="1"/>
            <a:endParaRPr lang="es-MX" sz="1800" b="1" dirty="0">
              <a:solidFill>
                <a:schemeClr val="tx1"/>
              </a:solidFill>
            </a:endParaRPr>
          </a:p>
          <a:p>
            <a:pPr lvl="1"/>
            <a:endParaRPr lang="es-MX" sz="1800" b="1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**Fin de la etapa lítica y principio del horizonte Preclásico.</a:t>
            </a:r>
            <a:endParaRPr lang="es-MX" sz="1800" b="1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Google Shape;153;p25" descr="Patrón, Mosaico, Fondo, Geométrica, Piso, Arquitectura"/>
          <p:cNvPicPr preferRelativeResize="0"/>
          <p:nvPr/>
        </p:nvPicPr>
        <p:blipFill rotWithShape="1">
          <a:blip r:embed="rId2">
            <a:alphaModFix/>
          </a:blip>
          <a:srcRect b="152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571472" y="285734"/>
            <a:ext cx="8072494" cy="4357718"/>
          </a:xfrm>
          <a:prstGeom prst="rect">
            <a:avLst/>
          </a:prstGeom>
          <a:gradFill flip="none" rotWithShape="1">
            <a:gsLst>
              <a:gs pos="0">
                <a:srgbClr val="CDAFC9">
                  <a:tint val="66000"/>
                  <a:satMod val="160000"/>
                </a:srgbClr>
              </a:gs>
              <a:gs pos="50000">
                <a:srgbClr val="CDAFC9">
                  <a:tint val="44500"/>
                  <a:satMod val="160000"/>
                </a:srgbClr>
              </a:gs>
              <a:gs pos="100000">
                <a:srgbClr val="CDAFC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571472" y="445025"/>
            <a:ext cx="80010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s-ES" sz="3000" b="1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TEORÍAS DEL POBLAMIENTO DE AMÉRICA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642910" y="1500180"/>
            <a:ext cx="8001057" cy="2398988"/>
            <a:chOff x="0" y="1398418"/>
            <a:chExt cx="8712201" cy="3747869"/>
          </a:xfrm>
        </p:grpSpPr>
        <p:sp>
          <p:nvSpPr>
            <p:cNvPr id="11" name="2 CuadroTexto"/>
            <p:cNvSpPr txBox="1">
              <a:spLocks noChangeArrowheads="1"/>
            </p:cNvSpPr>
            <p:nvPr/>
          </p:nvSpPr>
          <p:spPr bwMode="auto">
            <a:xfrm>
              <a:off x="5294313" y="1681163"/>
              <a:ext cx="3106737" cy="72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latin typeface="Georgia" pitchFamily="18" charset="0"/>
                </a:rPr>
                <a:t>CIENTÍFICAS</a:t>
              </a:r>
            </a:p>
          </p:txBody>
        </p:sp>
        <p:sp>
          <p:nvSpPr>
            <p:cNvPr id="12" name="3 CuadroTexto"/>
            <p:cNvSpPr txBox="1">
              <a:spLocks noChangeArrowheads="1"/>
            </p:cNvSpPr>
            <p:nvPr/>
          </p:nvSpPr>
          <p:spPr bwMode="auto">
            <a:xfrm>
              <a:off x="684213" y="1398418"/>
              <a:ext cx="31670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400" b="1" dirty="0">
                  <a:latin typeface="Georgia" pitchFamily="18" charset="0"/>
                </a:rPr>
                <a:t>NO CIENTÍFICAS</a:t>
              </a:r>
            </a:p>
          </p:txBody>
        </p:sp>
        <p:sp>
          <p:nvSpPr>
            <p:cNvPr id="13" name="4 CuadroTexto"/>
            <p:cNvSpPr txBox="1">
              <a:spLocks noChangeArrowheads="1"/>
            </p:cNvSpPr>
            <p:nvPr/>
          </p:nvSpPr>
          <p:spPr bwMode="auto">
            <a:xfrm>
              <a:off x="0" y="3767719"/>
              <a:ext cx="4392613" cy="120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/>
                <a:t>Aquellas no </a:t>
              </a:r>
              <a:r>
                <a:rPr lang="es-MX" sz="2200" b="1" dirty="0" smtClean="0"/>
                <a:t>comprobables o refutadas por la ciencia</a:t>
              </a:r>
              <a:r>
                <a:rPr lang="es-MX" sz="2000" dirty="0" smtClean="0"/>
                <a:t>.</a:t>
              </a:r>
              <a:endParaRPr lang="es-MX" sz="2000" dirty="0"/>
            </a:p>
          </p:txBody>
        </p:sp>
        <p:sp>
          <p:nvSpPr>
            <p:cNvPr id="14" name="5 CuadroTexto"/>
            <p:cNvSpPr txBox="1">
              <a:spLocks noChangeArrowheads="1"/>
            </p:cNvSpPr>
            <p:nvPr/>
          </p:nvSpPr>
          <p:spPr bwMode="auto">
            <a:xfrm>
              <a:off x="4900613" y="3415297"/>
              <a:ext cx="3811588" cy="173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2200" b="1" dirty="0"/>
                <a:t>Aquellas basadas en investigaciones científicas.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311700" y="1000114"/>
            <a:ext cx="7046382" cy="3568886"/>
          </a:xfrm>
          <a:solidFill>
            <a:srgbClr val="8A47C1"/>
          </a:solidFill>
        </p:spPr>
        <p:txBody>
          <a:bodyPr/>
          <a:lstStyle/>
          <a:p>
            <a:pPr>
              <a:buNone/>
            </a:pPr>
            <a:r>
              <a:rPr lang="es-MX" sz="3200" b="1" dirty="0" smtClean="0">
                <a:solidFill>
                  <a:schemeClr val="tx1"/>
                </a:solidFill>
                <a:latin typeface="Georgia" pitchFamily="18" charset="0"/>
              </a:rPr>
              <a:t>TEORÍAS NO CIENTÍFICAS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4112756" y="2285838"/>
            <a:ext cx="3173888" cy="114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</a:pPr>
            <a:r>
              <a:rPr lang="es-MX" sz="2200" b="1" dirty="0"/>
              <a:t>Mitos y leyendas.</a:t>
            </a:r>
          </a:p>
          <a:p>
            <a:pPr marL="174625" indent="-174625" algn="just">
              <a:buFont typeface="Wingdings" pitchFamily="2" charset="2"/>
              <a:buChar char="ü"/>
            </a:pPr>
            <a:endParaRPr lang="es-MX" sz="2200" b="1" dirty="0"/>
          </a:p>
          <a:p>
            <a:pPr marL="174625" indent="-174625" algn="just">
              <a:buFont typeface="Wingdings" pitchFamily="2" charset="2"/>
              <a:buChar char="ü"/>
            </a:pPr>
            <a:r>
              <a:rPr lang="es-MX" sz="2200" b="1" dirty="0"/>
              <a:t>Origen autóctono.</a:t>
            </a:r>
            <a:endParaRPr lang="es-MX" sz="2200" b="1" dirty="0">
              <a:sym typeface="Wingdings" pitchFamily="2" charset="2"/>
            </a:endParaRPr>
          </a:p>
          <a:p>
            <a:pPr marL="174625" indent="-174625" algn="just">
              <a:buFont typeface="Wingdings" pitchFamily="2" charset="2"/>
              <a:buChar char="ü"/>
            </a:pPr>
            <a:endParaRPr lang="es-MX" sz="2200" b="1" dirty="0"/>
          </a:p>
          <a:p>
            <a:pPr marL="174625" indent="-174625" algn="just">
              <a:buFont typeface="Wingdings" pitchFamily="2" charset="2"/>
              <a:buChar char="ü"/>
            </a:pPr>
            <a:r>
              <a:rPr lang="es-MX" sz="2200" b="1" dirty="0"/>
              <a:t>Origen africano.</a:t>
            </a:r>
            <a:endParaRPr lang="es-MX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428610"/>
            <a:ext cx="8572560" cy="4071966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395288" y="868455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</a:pPr>
            <a:r>
              <a:rPr lang="es-MX" sz="2200" b="1" dirty="0"/>
              <a:t>MITOS Y LEYENDAS</a:t>
            </a:r>
          </a:p>
          <a:p>
            <a:pPr marL="174625" indent="-174625" algn="just">
              <a:buFont typeface="Wingdings" pitchFamily="2" charset="2"/>
              <a:buChar char="ü"/>
            </a:pPr>
            <a:endParaRPr lang="es-MX" b="1" dirty="0"/>
          </a:p>
        </p:txBody>
      </p:sp>
      <p:sp>
        <p:nvSpPr>
          <p:cNvPr id="15364" name="3 Rectángulo"/>
          <p:cNvSpPr>
            <a:spLocks noChangeArrowheads="1"/>
          </p:cNvSpPr>
          <p:nvPr/>
        </p:nvSpPr>
        <p:spPr bwMode="auto">
          <a:xfrm>
            <a:off x="5292726" y="813686"/>
            <a:ext cx="33115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200" b="1"/>
              <a:t>Como el mito náhuatl de “los cinco soles”.</a:t>
            </a:r>
          </a:p>
        </p:txBody>
      </p:sp>
      <p:sp>
        <p:nvSpPr>
          <p:cNvPr id="5" name="4 Flecha abajo"/>
          <p:cNvSpPr/>
          <p:nvPr/>
        </p:nvSpPr>
        <p:spPr>
          <a:xfrm rot="16200000">
            <a:off x="4290021" y="417804"/>
            <a:ext cx="270272" cy="1262063"/>
          </a:xfrm>
          <a:prstGeom prst="down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395288" y="2487705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</a:pPr>
            <a:r>
              <a:rPr lang="es-MX" sz="2200" b="1"/>
              <a:t>ORIGEN AUTÓCTONO</a:t>
            </a:r>
          </a:p>
          <a:p>
            <a:pPr marL="174625" indent="-174625" algn="just">
              <a:buFont typeface="Wingdings" pitchFamily="2" charset="2"/>
              <a:buChar char="ü"/>
            </a:pPr>
            <a:endParaRPr lang="es-MX" b="1"/>
          </a:p>
        </p:txBody>
      </p:sp>
      <p:sp>
        <p:nvSpPr>
          <p:cNvPr id="7" name="6 CuadroTexto"/>
          <p:cNvSpPr txBox="1"/>
          <p:nvPr/>
        </p:nvSpPr>
        <p:spPr>
          <a:xfrm>
            <a:off x="4932363" y="2161474"/>
            <a:ext cx="3960812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2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Creada por el argentino Florentino Ameghino, quien dice que el hombre surgió en las Pampas Argentinas y migró cazando mamuts.</a:t>
            </a:r>
          </a:p>
          <a:p>
            <a:pPr marL="174625" indent="-1746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 rot="16200000">
            <a:off x="4221561" y="2100752"/>
            <a:ext cx="269081" cy="1152525"/>
          </a:xfrm>
          <a:prstGeom prst="down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 descr="De Fondo, Geométrica, Triángulo, Fondos De Escritori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28596" y="357173"/>
            <a:ext cx="392909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marL="174625" indent="-174625" algn="ctr"/>
            <a:r>
              <a:rPr lang="es-MX" sz="2800" b="1" dirty="0">
                <a:solidFill>
                  <a:srgbClr val="C00000"/>
                </a:solidFill>
              </a:rPr>
              <a:t>ORIGEN </a:t>
            </a:r>
            <a:r>
              <a:rPr lang="es-MX" sz="2800" b="1" dirty="0" smtClean="0">
                <a:solidFill>
                  <a:srgbClr val="C00000"/>
                </a:solidFill>
              </a:rPr>
              <a:t>AFRICANO</a:t>
            </a:r>
            <a:endParaRPr lang="es-MX" sz="2800" b="1" dirty="0">
              <a:solidFill>
                <a:srgbClr val="C00000"/>
              </a:solidFill>
            </a:endParaRP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5429250" y="1108540"/>
            <a:ext cx="3714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ym typeface="Wingdings" pitchFamily="2" charset="2"/>
              </a:rPr>
              <a:t>Por Alexander Von </a:t>
            </a:r>
            <a:r>
              <a:rPr lang="es-MX" sz="2400" b="1" dirty="0" err="1">
                <a:sym typeface="Wingdings" pitchFamily="2" charset="2"/>
              </a:rPr>
              <a:t>Wutheneau</a:t>
            </a:r>
            <a:r>
              <a:rPr lang="es-MX" sz="2400" b="1" dirty="0">
                <a:sym typeface="Wingdings" pitchFamily="2" charset="2"/>
              </a:rPr>
              <a:t>. Dice que un grupo de africanos en pequeñas barcas fue arrastrado por las corrientes marinas al continente americano.</a:t>
            </a:r>
            <a:endParaRPr lang="es-MX" sz="2400" dirty="0"/>
          </a:p>
        </p:txBody>
      </p:sp>
      <p:pic>
        <p:nvPicPr>
          <p:cNvPr id="7" name="Picture 8" descr="http://artelista.s3.amazonaws.com/obras/big/9/7/7/71858503812969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8"/>
            <a:ext cx="4419600" cy="28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 descr="Triángulo, De Fondo, Azulejo, Diseño, Rosa, Mosaico"/>
          <p:cNvPicPr preferRelativeResize="0"/>
          <p:nvPr/>
        </p:nvPicPr>
        <p:blipFill rotWithShape="1">
          <a:blip r:embed="rId3">
            <a:alphaModFix/>
          </a:blip>
          <a:srcRect l="27134"/>
          <a:stretch/>
        </p:blipFill>
        <p:spPr>
          <a:xfrm rot="-5400000">
            <a:off x="1997400" y="-2018050"/>
            <a:ext cx="5164325" cy="91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857488" y="428610"/>
            <a:ext cx="6215106" cy="9286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TEORÍAS CIENTÍFICAS</a:t>
            </a:r>
            <a:endParaRPr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13 CuadroTexto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669022" y="2371584"/>
            <a:ext cx="4117424" cy="12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</a:pPr>
            <a:r>
              <a:rPr lang="es-MX" sz="2200" b="1" dirty="0">
                <a:solidFill>
                  <a:schemeClr val="tx1"/>
                </a:solidFill>
              </a:rPr>
              <a:t>Origen múltiple.</a:t>
            </a:r>
          </a:p>
          <a:p>
            <a:pPr marL="174625" indent="-174625" algn="just">
              <a:buFont typeface="Wingdings" pitchFamily="2" charset="2"/>
              <a:buChar char="ü"/>
            </a:pPr>
            <a:endParaRPr lang="es-MX" sz="2200" b="1" dirty="0">
              <a:solidFill>
                <a:schemeClr val="tx1"/>
              </a:solidFill>
            </a:endParaRPr>
          </a:p>
          <a:p>
            <a:pPr marL="174625" indent="-174625" algn="just">
              <a:buFont typeface="Wingdings" pitchFamily="2" charset="2"/>
              <a:buChar char="ü"/>
            </a:pPr>
            <a:r>
              <a:rPr lang="es-MX" sz="2200" b="1" dirty="0">
                <a:solidFill>
                  <a:schemeClr val="tx1"/>
                </a:solidFill>
              </a:rPr>
              <a:t>Origen único.</a:t>
            </a:r>
            <a:endParaRPr lang="es-MX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714348" y="4071948"/>
            <a:ext cx="3600450" cy="892552"/>
          </a:xfrm>
          <a:prstGeom prst="rect">
            <a:avLst/>
          </a:prstGeom>
          <a:gradFill flip="none" rotWithShape="1">
            <a:gsLst>
              <a:gs pos="0">
                <a:srgbClr val="A979D1">
                  <a:tint val="66000"/>
                  <a:satMod val="160000"/>
                </a:srgbClr>
              </a:gs>
              <a:gs pos="50000">
                <a:srgbClr val="A979D1">
                  <a:tint val="44500"/>
                  <a:satMod val="160000"/>
                </a:srgbClr>
              </a:gs>
              <a:gs pos="100000">
                <a:srgbClr val="A979D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marL="174625" indent="-174625" algn="ctr"/>
            <a:r>
              <a:rPr lang="es-MX" sz="3200" b="1" dirty="0"/>
              <a:t>ORIGEN ÚNICO</a:t>
            </a:r>
          </a:p>
          <a:p>
            <a:pPr marL="174625" indent="-174625" algn="ctr"/>
            <a:endParaRPr lang="es-MX" sz="2000" b="1" dirty="0"/>
          </a:p>
        </p:txBody>
      </p:sp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5072062" y="357172"/>
            <a:ext cx="3714779" cy="3785652"/>
          </a:xfrm>
          <a:prstGeom prst="rect">
            <a:avLst/>
          </a:prstGeom>
          <a:gradFill flip="none" rotWithShape="1">
            <a:gsLst>
              <a:gs pos="0">
                <a:srgbClr val="A979D1">
                  <a:shade val="30000"/>
                  <a:satMod val="115000"/>
                </a:srgbClr>
              </a:gs>
              <a:gs pos="50000">
                <a:srgbClr val="A979D1">
                  <a:shade val="67500"/>
                  <a:satMod val="115000"/>
                </a:srgbClr>
              </a:gs>
              <a:gs pos="100000">
                <a:srgbClr val="A979D1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tx1"/>
                </a:solidFill>
                <a:sym typeface="Wingdings" pitchFamily="2" charset="2"/>
              </a:rPr>
              <a:t>Creada por Alex </a:t>
            </a:r>
            <a:r>
              <a:rPr lang="es-MX" sz="2400" b="1" dirty="0" err="1" smtClean="0">
                <a:solidFill>
                  <a:schemeClr val="tx1"/>
                </a:solidFill>
                <a:sym typeface="Wingdings" pitchFamily="2" charset="2"/>
              </a:rPr>
              <a:t>Hrdlicka</a:t>
            </a:r>
            <a:r>
              <a:rPr lang="es-MX" sz="2400" b="1" dirty="0" smtClean="0">
                <a:solidFill>
                  <a:schemeClr val="tx1"/>
                </a:solidFill>
                <a:sym typeface="Wingdings" pitchFamily="2" charset="2"/>
              </a:rPr>
              <a:t> y Pablo Martínez del Río.. </a:t>
            </a:r>
            <a:r>
              <a:rPr lang="es-MX" sz="2400" b="1" dirty="0">
                <a:solidFill>
                  <a:schemeClr val="tx1"/>
                </a:solidFill>
                <a:sym typeface="Wingdings" pitchFamily="2" charset="2"/>
              </a:rPr>
              <a:t>Propone que el hombre asiático atravesó por el Estrecho de Bering durante la última glaciación de Wisconsin en 12000 a. de </a:t>
            </a:r>
            <a:r>
              <a:rPr lang="es-MX" sz="2400" b="1" dirty="0" err="1">
                <a:solidFill>
                  <a:schemeClr val="tx1"/>
                </a:solidFill>
                <a:sym typeface="Wingdings" pitchFamily="2" charset="2"/>
              </a:rPr>
              <a:t>n.e.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5" name="9 Imagen" descr="estrecho de beri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6"/>
            <a:ext cx="44973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2554"/>
          <a:stretch>
            <a:fillRect/>
          </a:stretch>
        </p:blipFill>
        <p:spPr bwMode="auto">
          <a:xfrm>
            <a:off x="0" y="428610"/>
            <a:ext cx="9143999" cy="401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4356101" y="2842022"/>
            <a:ext cx="1368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rgbClr val="FF0000"/>
                </a:solidFill>
              </a:rPr>
              <a:t>Estrecho de Bering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3;p16" descr="Triángulo, De Fondo, Azulejo, Diseño, Rosa, Mosaico"/>
          <p:cNvPicPr preferRelativeResize="0"/>
          <p:nvPr/>
        </p:nvPicPr>
        <p:blipFill rotWithShape="1">
          <a:blip r:embed="rId3">
            <a:alphaModFix/>
          </a:blip>
          <a:srcRect l="27134"/>
          <a:stretch/>
        </p:blipFill>
        <p:spPr>
          <a:xfrm rot="-5400000">
            <a:off x="1997400" y="-2018050"/>
            <a:ext cx="5164325" cy="91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357158" y="142858"/>
            <a:ext cx="571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s-MX" sz="3200" b="1" dirty="0"/>
              <a:t>ORIGEN </a:t>
            </a:r>
            <a:r>
              <a:rPr lang="es-MX" sz="3200" b="1" dirty="0" smtClean="0"/>
              <a:t>MÚLTIPLE</a:t>
            </a:r>
            <a:endParaRPr lang="es-MX" sz="2000" b="1" dirty="0"/>
          </a:p>
        </p:txBody>
      </p:sp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0" y="2071684"/>
            <a:ext cx="39290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ym typeface="Wingdings" pitchFamily="2" charset="2"/>
              </a:rPr>
              <a:t>Por Paul </a:t>
            </a:r>
            <a:r>
              <a:rPr lang="es-MX" sz="2400" b="1" dirty="0" err="1">
                <a:sym typeface="Wingdings" pitchFamily="2" charset="2"/>
              </a:rPr>
              <a:t>Rivet</a:t>
            </a:r>
            <a:r>
              <a:rPr lang="es-MX" sz="2400" b="1" dirty="0">
                <a:sym typeface="Wingdings" pitchFamily="2" charset="2"/>
              </a:rPr>
              <a:t>, quien considera que el hombre americano tuvo un origen </a:t>
            </a:r>
            <a:r>
              <a:rPr lang="es-MX" sz="2400" b="1" dirty="0" err="1">
                <a:sym typeface="Wingdings" pitchFamily="2" charset="2"/>
              </a:rPr>
              <a:t>multiracial</a:t>
            </a:r>
            <a:r>
              <a:rPr lang="es-MX" sz="2400" b="1" dirty="0">
                <a:sym typeface="Wingdings" pitchFamily="2" charset="2"/>
              </a:rPr>
              <a:t>, proveniente de Oceanía y Antártida. </a:t>
            </a:r>
            <a:endParaRPr lang="es-MX" sz="2400" dirty="0"/>
          </a:p>
        </p:txBody>
      </p:sp>
      <p:pic>
        <p:nvPicPr>
          <p:cNvPr id="6" name="8 Imagen" descr="origen multip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95" y="1558943"/>
            <a:ext cx="5214937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294</Words>
  <PresentationFormat>Presentación en pantalla (16:9)</PresentationFormat>
  <Paragraphs>47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Montserrat</vt:lpstr>
      <vt:lpstr>Calibri</vt:lpstr>
      <vt:lpstr>Georgia</vt:lpstr>
      <vt:lpstr>Wingdings</vt:lpstr>
      <vt:lpstr>Simple Light</vt:lpstr>
      <vt:lpstr>BLOQUE 2</vt:lpstr>
      <vt:lpstr>TEORÍAS DEL POBLAMIENTO DE AMÉRICA </vt:lpstr>
      <vt:lpstr>Diapositiva 3</vt:lpstr>
      <vt:lpstr>Diapositiva 4</vt:lpstr>
      <vt:lpstr>Diapositiva 5</vt:lpstr>
      <vt:lpstr>TEORÍAS CIENTÍFICAS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BLOQUE 2</dc:title>
  <dc:creator>Maestra Olga</dc:creator>
  <cp:lastModifiedBy>Olga</cp:lastModifiedBy>
  <cp:revision>7</cp:revision>
  <dcterms:modified xsi:type="dcterms:W3CDTF">2018-09-09T03:37:00Z</dcterms:modified>
</cp:coreProperties>
</file>