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0" r:id="rId7"/>
    <p:sldId id="281" r:id="rId8"/>
    <p:sldId id="278" r:id="rId9"/>
    <p:sldId id="261" r:id="rId10"/>
    <p:sldId id="279" r:id="rId11"/>
    <p:sldId id="262" r:id="rId12"/>
    <p:sldId id="263" r:id="rId13"/>
    <p:sldId id="282" r:id="rId14"/>
    <p:sldId id="283" r:id="rId15"/>
    <p:sldId id="276" r:id="rId16"/>
    <p:sldId id="286" r:id="rId17"/>
    <p:sldId id="285" r:id="rId18"/>
    <p:sldId id="287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63" autoAdjust="0"/>
    <p:restoredTop sz="94660"/>
  </p:normalViewPr>
  <p:slideViewPr>
    <p:cSldViewPr>
      <p:cViewPr varScale="1">
        <p:scale>
          <a:sx n="45" d="100"/>
          <a:sy n="45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5E69-4F8F-4E9B-A4A6-3292599E0E8A}" type="datetimeFigureOut">
              <a:rPr lang="es-MX" smtClean="0"/>
              <a:pPr/>
              <a:t>09/01/2018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A7BD-E257-49B7-A9AD-720A1CD7B00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5E69-4F8F-4E9B-A4A6-3292599E0E8A}" type="datetimeFigureOut">
              <a:rPr lang="es-MX" smtClean="0"/>
              <a:pPr/>
              <a:t>09/01/2018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A7BD-E257-49B7-A9AD-720A1CD7B00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5E69-4F8F-4E9B-A4A6-3292599E0E8A}" type="datetimeFigureOut">
              <a:rPr lang="es-MX" smtClean="0"/>
              <a:pPr/>
              <a:t>09/01/2018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A7BD-E257-49B7-A9AD-720A1CD7B00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5E69-4F8F-4E9B-A4A6-3292599E0E8A}" type="datetimeFigureOut">
              <a:rPr lang="es-MX" smtClean="0"/>
              <a:pPr/>
              <a:t>09/01/2018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A7BD-E257-49B7-A9AD-720A1CD7B00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5E69-4F8F-4E9B-A4A6-3292599E0E8A}" type="datetimeFigureOut">
              <a:rPr lang="es-MX" smtClean="0"/>
              <a:pPr/>
              <a:t>09/01/2018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A7BD-E257-49B7-A9AD-720A1CD7B00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5E69-4F8F-4E9B-A4A6-3292599E0E8A}" type="datetimeFigureOut">
              <a:rPr lang="es-MX" smtClean="0"/>
              <a:pPr/>
              <a:t>09/01/2018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A7BD-E257-49B7-A9AD-720A1CD7B00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5E69-4F8F-4E9B-A4A6-3292599E0E8A}" type="datetimeFigureOut">
              <a:rPr lang="es-MX" smtClean="0"/>
              <a:pPr/>
              <a:t>09/01/2018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A7BD-E257-49B7-A9AD-720A1CD7B00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5E69-4F8F-4E9B-A4A6-3292599E0E8A}" type="datetimeFigureOut">
              <a:rPr lang="es-MX" smtClean="0"/>
              <a:pPr/>
              <a:t>09/01/2018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A7BD-E257-49B7-A9AD-720A1CD7B00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5E69-4F8F-4E9B-A4A6-3292599E0E8A}" type="datetimeFigureOut">
              <a:rPr lang="es-MX" smtClean="0"/>
              <a:pPr/>
              <a:t>09/01/2018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A7BD-E257-49B7-A9AD-720A1CD7B00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5E69-4F8F-4E9B-A4A6-3292599E0E8A}" type="datetimeFigureOut">
              <a:rPr lang="es-MX" smtClean="0"/>
              <a:pPr/>
              <a:t>09/01/2018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A7BD-E257-49B7-A9AD-720A1CD7B00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F5E69-4F8F-4E9B-A4A6-3292599E0E8A}" type="datetimeFigureOut">
              <a:rPr lang="es-MX" smtClean="0"/>
              <a:pPr/>
              <a:t>09/01/2018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5A7BD-E257-49B7-A9AD-720A1CD7B00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F5E69-4F8F-4E9B-A4A6-3292599E0E8A}" type="datetimeFigureOut">
              <a:rPr lang="es-MX" smtClean="0"/>
              <a:pPr/>
              <a:t>09/01/2018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5A7BD-E257-49B7-A9AD-720A1CD7B004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La desintegración del bloque comunista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Bloque 5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europa map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" y="83744"/>
            <a:ext cx="9123488" cy="6774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El mundo unipolar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es-MX" dirty="0" smtClean="0"/>
              <a:t>Los movimientos sociales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30718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dirty="0" smtClean="0"/>
              <a:t>La crisis del capitalismo se manifestó a través de los diversos movimientos sociales:</a:t>
            </a:r>
          </a:p>
          <a:p>
            <a:r>
              <a:rPr lang="es-MX" dirty="0" smtClean="0"/>
              <a:t>Afroamericano: </a:t>
            </a:r>
          </a:p>
          <a:p>
            <a:pPr lvl="1"/>
            <a:r>
              <a:rPr lang="es-MX" dirty="0" smtClean="0"/>
              <a:t>Lucha contra las diferencias étnicas, encabezada por Martin </a:t>
            </a:r>
            <a:r>
              <a:rPr lang="es-MX" dirty="0" err="1" smtClean="0"/>
              <a:t>Luther</a:t>
            </a:r>
            <a:r>
              <a:rPr lang="es-MX" dirty="0" smtClean="0"/>
              <a:t> King y </a:t>
            </a:r>
            <a:r>
              <a:rPr lang="es-MX" dirty="0" err="1" smtClean="0"/>
              <a:t>Malcom</a:t>
            </a:r>
            <a:r>
              <a:rPr lang="es-MX" dirty="0" smtClean="0"/>
              <a:t> X, que logró igualdad de derechos civiles, pero no la plena aceptación de las minorías.</a:t>
            </a:r>
          </a:p>
          <a:p>
            <a:pPr lvl="1">
              <a:buNone/>
            </a:pP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pic>
        <p:nvPicPr>
          <p:cNvPr id="4" name="3 Imagen" descr="luther king y malcom 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3857628"/>
            <a:ext cx="3857652" cy="2893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Los movimientos sociales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Liberación femenina:</a:t>
            </a:r>
          </a:p>
          <a:p>
            <a:pPr lvl="1"/>
            <a:r>
              <a:rPr lang="es-MX" dirty="0" smtClean="0"/>
              <a:t>Demandaba una mayor participación política, determinación personal de su vida sexual y la igualdad de derechos frente a los varones.</a:t>
            </a:r>
          </a:p>
          <a:p>
            <a:r>
              <a:rPr lang="es-MX" dirty="0" smtClean="0"/>
              <a:t>Hippies:</a:t>
            </a:r>
          </a:p>
          <a:p>
            <a:pPr lvl="1"/>
            <a:r>
              <a:rPr lang="es-MX" dirty="0" smtClean="0"/>
              <a:t>Protesta pasiva en contra del consumo, el sistema capitalista y la guerra. Aunque algunos jóvenes buscan evadir la realidad usando drogas.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3643338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Estudiantiles:</a:t>
            </a:r>
          </a:p>
          <a:p>
            <a:pPr lvl="1"/>
            <a:r>
              <a:rPr lang="es-MX" dirty="0" smtClean="0"/>
              <a:t>Universitarios que cuestionaron el autoritarismo, la exclusión; críticas al comunismo, capitalismo y la mentalidad burguesa; la falta de discusión y verdadera democracia.</a:t>
            </a:r>
          </a:p>
          <a:p>
            <a:pPr lvl="2"/>
            <a:r>
              <a:rPr lang="es-MX" dirty="0" smtClean="0"/>
              <a:t>El primer movimiento tuvo lugar en Berlín en 1967</a:t>
            </a:r>
          </a:p>
          <a:p>
            <a:pPr lvl="2"/>
            <a:r>
              <a:rPr lang="es-MX" dirty="0" smtClean="0"/>
              <a:t>El segundo en París conocido como “mayo caliente de1968”</a:t>
            </a:r>
          </a:p>
          <a:p>
            <a:pPr lvl="2"/>
            <a:r>
              <a:rPr lang="es-MX" dirty="0" smtClean="0"/>
              <a:t>Seguidos por E.U., México, Holanda, Italia, Japón Polonia, Checoslovaquia y Yugoslavia.</a:t>
            </a:r>
          </a:p>
          <a:p>
            <a:pPr lvl="1"/>
            <a:r>
              <a:rPr lang="es-MX" dirty="0" smtClean="0"/>
              <a:t>Tomaron estaciones de radio e hicieron boletines, periódicos y revistas.</a:t>
            </a:r>
          </a:p>
          <a:p>
            <a:pPr lvl="1"/>
            <a:r>
              <a:rPr lang="es-MX" dirty="0" smtClean="0"/>
              <a:t>Todas estas acciones fueron reprimidas violentamente por los diferentes gobiernos. Sin embargo, se logró que la educación se masificara y los cambios de poder en algunos países.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4" name="3 Imagen" descr="mov est E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3786190"/>
            <a:ext cx="2857520" cy="2951814"/>
          </a:xfrm>
          <a:prstGeom prst="rect">
            <a:avLst/>
          </a:prstGeom>
        </p:spPr>
      </p:pic>
      <p:pic>
        <p:nvPicPr>
          <p:cNvPr id="5" name="4 Imagen" descr="mov estudiantil Fra 19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783603"/>
            <a:ext cx="4357702" cy="2931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Las economías emergentes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MX" dirty="0" smtClean="0"/>
              <a:t>Algunos países aceptaron que su población se convirtiera en mano de obra barata, sin prestaciones sociales y pagados a destajo para las potencias que buscaban seguir produciendo de manera masiva.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Se considera que Hong Kong, </a:t>
            </a:r>
            <a:r>
              <a:rPr lang="es-MX" dirty="0" err="1" smtClean="0"/>
              <a:t>Taiwan</a:t>
            </a:r>
            <a:r>
              <a:rPr lang="es-MX" dirty="0" smtClean="0"/>
              <a:t>, Corea del Sur y Singapur, conocidos como los Tigres asiáticos han podido salir del subdesarrollo por la cantidad de maquiladoras y la producción masiva de diversos productos de bajo precio. 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Aunque esto no ha significado la estabilidad de su población, ni se ha reflejado en la calidad de vida de la misma.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apaAs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1" y="243425"/>
            <a:ext cx="8501122" cy="64002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BRICS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MX" dirty="0" smtClean="0"/>
              <a:t>Brasil, Rusia, India, China y Sudáfrica</a:t>
            </a:r>
          </a:p>
          <a:p>
            <a:pPr>
              <a:buNone/>
            </a:pPr>
            <a:r>
              <a:rPr lang="es-MX" dirty="0" smtClean="0"/>
              <a:t>India y Brasil han registrado un crecimiento económico impresionante en los últimos 20 años. Gracias a su extenso territorio, materia prima y población.</a:t>
            </a:r>
          </a:p>
          <a:p>
            <a:pPr>
              <a:buNone/>
            </a:pPr>
            <a:r>
              <a:rPr lang="es-MX" dirty="0" smtClean="0"/>
              <a:t>En el caso de China importaron tecnología, crearon nuevas industrias y una “zona especial” con un sistema diferente a la mayor parte del país. Este consistió en:</a:t>
            </a:r>
          </a:p>
          <a:p>
            <a:pPr>
              <a:buNone/>
            </a:pPr>
            <a:r>
              <a:rPr lang="es-MX" dirty="0" smtClean="0"/>
              <a:t>(Pág. </a:t>
            </a:r>
            <a:r>
              <a:rPr lang="es-MX" dirty="0" smtClean="0"/>
              <a:t>163-166)</a:t>
            </a:r>
            <a:endParaRPr lang="es-MX" dirty="0" smtClean="0"/>
          </a:p>
          <a:p>
            <a:pPr>
              <a:buNone/>
            </a:pPr>
            <a:r>
              <a:rPr lang="es-MX" dirty="0" smtClean="0"/>
              <a:t>Si bien la producción masiva generada tiende a favorecer a algunos sectores de la economía, se ha provocado daños ambientales graves.</a:t>
            </a: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taipei-taiw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4686"/>
            <a:ext cx="5524540" cy="3643314"/>
          </a:xfrm>
          <a:prstGeom prst="rect">
            <a:avLst/>
          </a:prstGeom>
        </p:spPr>
      </p:pic>
      <p:pic>
        <p:nvPicPr>
          <p:cNvPr id="5" name="4 Imagen" descr="singap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826239"/>
            <a:ext cx="6143636" cy="4031761"/>
          </a:xfrm>
          <a:prstGeom prst="rect">
            <a:avLst/>
          </a:prstGeom>
        </p:spPr>
      </p:pic>
      <p:pic>
        <p:nvPicPr>
          <p:cNvPr id="4" name="3 Marcador de contenido" descr="hong kong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"/>
            <a:ext cx="5357818" cy="3327032"/>
          </a:xfrm>
        </p:spPr>
      </p:pic>
      <p:pic>
        <p:nvPicPr>
          <p:cNvPr id="6" name="5 Imagen" descr="corea del su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4453" y="-24"/>
            <a:ext cx="4289579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11222"/>
          </a:xfrm>
        </p:spPr>
        <p:txBody>
          <a:bodyPr/>
          <a:lstStyle/>
          <a:p>
            <a:r>
              <a:rPr lang="es-MX" dirty="0" smtClean="0"/>
              <a:t>Solidaridad en Polonia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52149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MX" dirty="0" smtClean="0"/>
              <a:t>En 1956 obreros polacos manifestaron su inconformidad con las condiciones laborales. El resto de la población los apoyó y exigieron además: *Elecciones libres *Expulsión de burócratas soviéticos *Reinstalación de la educación católica.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La represión, el autoritarismo, la corrupción, entre otros aspectos extremos hicieron que el “sueño del socialismo” y la influencia de la Unión soviética se enfrentara a una fuerte crisis. 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La población de los diferentes países comunistas reclamaron un socialismo democrático.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En 1981 diferentes sectores de la población formaron la Confederación Solidaridad, que después de algunos años de lucha lograron ganar las elecciones presidenciales con </a:t>
            </a:r>
            <a:r>
              <a:rPr lang="es-MX" dirty="0" err="1" smtClean="0"/>
              <a:t>Lech</a:t>
            </a:r>
            <a:r>
              <a:rPr lang="es-MX" dirty="0" smtClean="0"/>
              <a:t> Walesa, en 1989.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Primavera de Praga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Comunistas checos y eslovacos dieron a conocer un plan de reformas que la población recibió con gran entusiasmo. La autoridad soviética las autorizó siempre que continuaran bajo el Pacto de Varsovia. 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Parecía haberse llegado a un acuerdo, sin embargo, en 1968, en una operación relámpago el ejército  soviético entró en Praga, secuestraron al jefe de gobierno y a su gabinete, se instalaron la ciudad reprimiendo manifestantes. 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El partido comunista retomó la línea autoritaria y fue hasta 20 años después que un grupo opositor ganó las elecciones presidenciales de la República.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Glasnost y Perestroika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MX" dirty="0" smtClean="0"/>
              <a:t>A partir de la década de 1980, con la esperanza de salir del estancamiento político, económico y tecnológico se emprendió un proceso de modernización en la Unión Soviética, por medio de tres reformas:</a:t>
            </a:r>
          </a:p>
          <a:p>
            <a:pPr>
              <a:buSzPct val="50000"/>
              <a:buFont typeface="Wingdings" pitchFamily="2" charset="2"/>
              <a:buChar char="v"/>
            </a:pPr>
            <a:r>
              <a:rPr lang="es-MX" dirty="0" err="1" smtClean="0"/>
              <a:t>Glasnot</a:t>
            </a:r>
            <a:endParaRPr lang="es-MX" dirty="0" smtClean="0"/>
          </a:p>
          <a:p>
            <a:pPr>
              <a:buSzPct val="50000"/>
              <a:buFont typeface="Wingdings" pitchFamily="2" charset="2"/>
              <a:buChar char="v"/>
            </a:pPr>
            <a:r>
              <a:rPr lang="es-MX" dirty="0" smtClean="0"/>
              <a:t>Perestroika </a:t>
            </a:r>
          </a:p>
          <a:p>
            <a:pPr>
              <a:buSzPct val="50000"/>
              <a:buFont typeface="Wingdings" pitchFamily="2" charset="2"/>
              <a:buChar char="v"/>
            </a:pPr>
            <a:r>
              <a:rPr lang="es-MX" dirty="0" smtClean="0"/>
              <a:t>Política exterior</a:t>
            </a:r>
          </a:p>
          <a:p>
            <a:pPr>
              <a:buNone/>
            </a:pPr>
            <a:r>
              <a:rPr lang="es-MX" dirty="0" smtClean="0"/>
              <a:t>Explica en qué consistió cada una de ellas</a:t>
            </a:r>
            <a:r>
              <a:rPr lang="es-MX" dirty="0" smtClean="0"/>
              <a:t>.</a:t>
            </a:r>
          </a:p>
          <a:p>
            <a:pPr>
              <a:buNone/>
            </a:pPr>
            <a:r>
              <a:rPr lang="es-MX" dirty="0" smtClean="0"/>
              <a:t>Págs. 138-141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La caída del muro de Berlín y la reunificación alemana</a:t>
            </a:r>
            <a:endParaRPr lang="es-MX" dirty="0"/>
          </a:p>
        </p:txBody>
      </p:sp>
      <p:pic>
        <p:nvPicPr>
          <p:cNvPr id="5" name="4 Marcador de contenido" descr="muro-de-berlin-portada-clar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156" y="1760557"/>
            <a:ext cx="65356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MX" dirty="0" smtClean="0"/>
              <a:t>Al término de la Segunda Guerra Mundial, Alemania quedó dividida en cuatro. Los sectores ocupados por Francia, Gran Bretaña y Estados Unidos se unieron en 1949.</a:t>
            </a:r>
          </a:p>
          <a:p>
            <a:pPr>
              <a:buNone/>
            </a:pPr>
            <a:endParaRPr lang="es-MX" dirty="0"/>
          </a:p>
          <a:p>
            <a:pPr>
              <a:buNone/>
            </a:pPr>
            <a:r>
              <a:rPr lang="es-MX" dirty="0" smtClean="0"/>
              <a:t>¿</a:t>
            </a:r>
            <a:r>
              <a:rPr lang="es-MX" dirty="0"/>
              <a:t>Q</a:t>
            </a:r>
            <a:r>
              <a:rPr lang="es-MX" dirty="0" smtClean="0"/>
              <a:t>ué sucedió con el territorio ocupado por la Unión Soviética y su población?</a:t>
            </a:r>
          </a:p>
          <a:p>
            <a:pPr>
              <a:buNone/>
            </a:pPr>
            <a:r>
              <a:rPr lang="es-MX" dirty="0" smtClean="0"/>
              <a:t>Explica la situación general vivida por años</a:t>
            </a:r>
          </a:p>
          <a:p>
            <a:pPr>
              <a:buNone/>
            </a:pPr>
            <a:r>
              <a:rPr lang="es-MX" dirty="0" smtClean="0"/>
              <a:t>¿Cuándo termina esta división?</a:t>
            </a:r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 descr="caida del muro Berlí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17523"/>
            <a:ext cx="8417097" cy="58404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europ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11" y="0"/>
            <a:ext cx="9103189" cy="67374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guerra en la ex Yugoslavia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dirty="0" smtClean="0"/>
              <a:t>¿Por qué se da la guerra en Yugoslavia?</a:t>
            </a:r>
          </a:p>
          <a:p>
            <a:pPr>
              <a:buNone/>
            </a:pPr>
            <a:r>
              <a:rPr lang="es-MX" dirty="0" smtClean="0"/>
              <a:t>¿Quiénes se enfrentan en este conflicto?</a:t>
            </a:r>
          </a:p>
          <a:p>
            <a:pPr>
              <a:buNone/>
            </a:pPr>
            <a:r>
              <a:rPr lang="es-MX" dirty="0" smtClean="0"/>
              <a:t>¿Cómo se desarrolló este proceso?</a:t>
            </a:r>
          </a:p>
          <a:p>
            <a:pPr>
              <a:buNone/>
            </a:pPr>
            <a:r>
              <a:rPr lang="es-MX" dirty="0" smtClean="0"/>
              <a:t>¿Qué ocurrió al término de la guerra</a:t>
            </a:r>
            <a:r>
              <a:rPr lang="es-MX" dirty="0" smtClean="0"/>
              <a:t>?</a:t>
            </a:r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r>
              <a:rPr lang="es-MX" dirty="0" smtClean="0"/>
              <a:t>Pág.146 y 147</a:t>
            </a:r>
            <a:endParaRPr lang="es-MX" dirty="0" smtClean="0"/>
          </a:p>
          <a:p>
            <a:pPr>
              <a:buNone/>
            </a:pPr>
            <a:endParaRPr lang="es-MX" dirty="0" smtClean="0"/>
          </a:p>
          <a:p>
            <a:pPr>
              <a:buNone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806</Words>
  <Application>Microsoft Office PowerPoint</Application>
  <PresentationFormat>Presentación en pantalla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La desintegración del bloque comunista</vt:lpstr>
      <vt:lpstr>Solidaridad en Polonia</vt:lpstr>
      <vt:lpstr>La Primavera de Praga</vt:lpstr>
      <vt:lpstr>Glasnost y Perestroika</vt:lpstr>
      <vt:lpstr>La caída del muro de Berlín y la reunificación alemana</vt:lpstr>
      <vt:lpstr>Diapositiva 6</vt:lpstr>
      <vt:lpstr>Diapositiva 7</vt:lpstr>
      <vt:lpstr>Diapositiva 8</vt:lpstr>
      <vt:lpstr>La guerra en la ex Yugoslavia</vt:lpstr>
      <vt:lpstr>Diapositiva 10</vt:lpstr>
      <vt:lpstr>El mundo unipolar</vt:lpstr>
      <vt:lpstr>Los movimientos sociales</vt:lpstr>
      <vt:lpstr>Los movimientos sociales</vt:lpstr>
      <vt:lpstr>Diapositiva 14</vt:lpstr>
      <vt:lpstr>Las economías emergentes</vt:lpstr>
      <vt:lpstr>Diapositiva 16</vt:lpstr>
      <vt:lpstr>BRICS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desintegración del bloque comunista</dc:title>
  <dc:creator>Kirk</dc:creator>
  <cp:lastModifiedBy>Olga</cp:lastModifiedBy>
  <cp:revision>65</cp:revision>
  <dcterms:created xsi:type="dcterms:W3CDTF">2015-12-08T01:51:40Z</dcterms:created>
  <dcterms:modified xsi:type="dcterms:W3CDTF">2018-01-09T07:51:42Z</dcterms:modified>
</cp:coreProperties>
</file>