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4992-19DE-404E-86E0-2561D23DAB50}" type="datetimeFigureOut">
              <a:rPr lang="es-MX" smtClean="0"/>
              <a:pPr/>
              <a:t>20/08/2015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6770E75-6751-4F1A-A0D7-A5C563FADCB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4992-19DE-404E-86E0-2561D23DAB50}" type="datetimeFigureOut">
              <a:rPr lang="es-MX" smtClean="0"/>
              <a:pPr/>
              <a:t>20/08/2015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0E75-6751-4F1A-A0D7-A5C563FADCB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4992-19DE-404E-86E0-2561D23DAB50}" type="datetimeFigureOut">
              <a:rPr lang="es-MX" smtClean="0"/>
              <a:pPr/>
              <a:t>20/08/2015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0E75-6751-4F1A-A0D7-A5C563FADCB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4992-19DE-404E-86E0-2561D23DAB50}" type="datetimeFigureOut">
              <a:rPr lang="es-MX" smtClean="0"/>
              <a:pPr/>
              <a:t>20/08/2015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0E75-6751-4F1A-A0D7-A5C563FADCB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4992-19DE-404E-86E0-2561D23DAB50}" type="datetimeFigureOut">
              <a:rPr lang="es-MX" smtClean="0"/>
              <a:pPr/>
              <a:t>20/08/2015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770E75-6751-4F1A-A0D7-A5C563FADCB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4992-19DE-404E-86E0-2561D23DAB50}" type="datetimeFigureOut">
              <a:rPr lang="es-MX" smtClean="0"/>
              <a:pPr/>
              <a:t>20/08/2015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0E75-6751-4F1A-A0D7-A5C563FADCB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4992-19DE-404E-86E0-2561D23DAB50}" type="datetimeFigureOut">
              <a:rPr lang="es-MX" smtClean="0"/>
              <a:pPr/>
              <a:t>20/08/2015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0E75-6751-4F1A-A0D7-A5C563FADCB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4992-19DE-404E-86E0-2561D23DAB50}" type="datetimeFigureOut">
              <a:rPr lang="es-MX" smtClean="0"/>
              <a:pPr/>
              <a:t>20/08/2015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0E75-6751-4F1A-A0D7-A5C563FADCB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4992-19DE-404E-86E0-2561D23DAB50}" type="datetimeFigureOut">
              <a:rPr lang="es-MX" smtClean="0"/>
              <a:pPr/>
              <a:t>20/08/2015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0E75-6751-4F1A-A0D7-A5C563FADCB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4992-19DE-404E-86E0-2561D23DAB50}" type="datetimeFigureOut">
              <a:rPr lang="es-MX" smtClean="0"/>
              <a:pPr/>
              <a:t>20/08/2015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0E75-6751-4F1A-A0D7-A5C563FADCB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4992-19DE-404E-86E0-2561D23DAB50}" type="datetimeFigureOut">
              <a:rPr lang="es-MX" smtClean="0"/>
              <a:pPr/>
              <a:t>20/08/2015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770E75-6751-4F1A-A0D7-A5C563FADCB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A64992-19DE-404E-86E0-2561D23DAB50}" type="datetimeFigureOut">
              <a:rPr lang="es-MX" smtClean="0"/>
              <a:pPr/>
              <a:t>20/08/2015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6770E75-6751-4F1A-A0D7-A5C563FADCB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finicion.de/imperialism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Portugal y España</a:t>
            </a:r>
            <a:endParaRPr lang="es-MX" sz="44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7200" dirty="0" smtClean="0"/>
              <a:t>La colonización</a:t>
            </a:r>
            <a:endParaRPr lang="es-MX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La colonización portuguesa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MX" dirty="0" smtClean="0"/>
              <a:t>En </a:t>
            </a:r>
            <a:r>
              <a:rPr lang="es-MX" dirty="0"/>
              <a:t>abril de 1500, una expedición comandada </a:t>
            </a:r>
            <a:r>
              <a:rPr lang="es-MX" dirty="0" smtClean="0"/>
              <a:t>por </a:t>
            </a:r>
            <a:r>
              <a:rPr lang="es-MX" b="1" dirty="0" smtClean="0"/>
              <a:t>Pedro </a:t>
            </a:r>
            <a:r>
              <a:rPr lang="es-MX" b="1" dirty="0" err="1"/>
              <a:t>Álvares</a:t>
            </a:r>
            <a:r>
              <a:rPr lang="es-MX" b="1" dirty="0"/>
              <a:t> Cabral</a:t>
            </a:r>
            <a:r>
              <a:rPr lang="es-MX" dirty="0"/>
              <a:t>, arriba a la costa brasilera, tomando la tierra en nombre del Reino de Portugal. A partir de 1502, comienza la </a:t>
            </a:r>
            <a:r>
              <a:rPr lang="es-MX" b="1" dirty="0"/>
              <a:t>explotación</a:t>
            </a:r>
            <a:r>
              <a:rPr lang="es-MX" dirty="0"/>
              <a:t> de recursos naturales en los nuevos territorios. Con la construcción de puertos en la costa brasilera, </a:t>
            </a:r>
            <a:r>
              <a:rPr lang="es-MX" dirty="0" smtClean="0"/>
              <a:t>el </a:t>
            </a:r>
            <a:r>
              <a:rPr lang="es-MX" b="1" dirty="0" smtClean="0"/>
              <a:t>comercio </a:t>
            </a:r>
            <a:r>
              <a:rPr lang="es-MX" b="1" dirty="0"/>
              <a:t>atlántico </a:t>
            </a:r>
            <a:r>
              <a:rPr lang="es-MX" b="1" dirty="0" smtClean="0"/>
              <a:t>portugués</a:t>
            </a:r>
            <a:r>
              <a:rPr lang="es-MX" dirty="0"/>
              <a:t> queda finalmente consolidado. Imponiendo un </a:t>
            </a:r>
            <a:r>
              <a:rPr lang="es-MX" b="1" dirty="0"/>
              <a:t>régimen esclavista</a:t>
            </a:r>
            <a:r>
              <a:rPr lang="es-MX" dirty="0"/>
              <a:t>, los portugueses emplearon mano de obra aborigen y africana en las explotaciones de caña de azúcar, mandioca y tabaco</a:t>
            </a:r>
            <a:r>
              <a:rPr lang="es-MX" dirty="0" smtClean="0"/>
              <a:t>.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r>
              <a:rPr lang="es-MX" dirty="0"/>
              <a:t>La </a:t>
            </a:r>
            <a:r>
              <a:rPr lang="es-MX" b="1" dirty="0"/>
              <a:t>producción azucarera</a:t>
            </a:r>
            <a:r>
              <a:rPr lang="es-MX" dirty="0"/>
              <a:t> cobró gran importancia a partir de mediados del siglo XVI. Portugal tuvo el monopolio de la producción azucarera hasta el siglo XVII, cuando los </a:t>
            </a:r>
            <a:r>
              <a:rPr lang="es-MX" b="1" dirty="0"/>
              <a:t>holandeses</a:t>
            </a:r>
            <a:r>
              <a:rPr lang="es-MX" dirty="0"/>
              <a:t> ocuparon la región </a:t>
            </a:r>
            <a:r>
              <a:rPr lang="es-MX" dirty="0" smtClean="0"/>
              <a:t>de </a:t>
            </a:r>
            <a:r>
              <a:rPr lang="es-MX" b="1" dirty="0" smtClean="0"/>
              <a:t>Pernambuco</a:t>
            </a:r>
            <a:r>
              <a:rPr lang="es-MX" dirty="0"/>
              <a:t>, hasta que fueron expulsados por los portugueses treinta años después.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92500"/>
          </a:bodyPr>
          <a:lstStyle/>
          <a:p>
            <a:r>
              <a:rPr lang="es-MX" dirty="0"/>
              <a:t>Brasil carecía de yacimientos de metales preciosos, lo cual incitaba a los colonos portugueses a sobrepasar la línea marcada en </a:t>
            </a:r>
            <a:r>
              <a:rPr lang="es-MX" dirty="0" err="1" smtClean="0"/>
              <a:t>Tordecillas</a:t>
            </a:r>
            <a:r>
              <a:rPr lang="es-MX" dirty="0" smtClean="0"/>
              <a:t>, </a:t>
            </a:r>
            <a:r>
              <a:rPr lang="es-MX" dirty="0"/>
              <a:t>en busca de depósitos áureos. Estos intentos se vieron reflejados en un paulatino avance de los lusos hacia el </a:t>
            </a:r>
            <a:r>
              <a:rPr lang="es-MX" b="1" dirty="0"/>
              <a:t>Río de la Plata</a:t>
            </a:r>
            <a:r>
              <a:rPr lang="es-MX" dirty="0"/>
              <a:t> y la ampliación de las fronteras coloniales hacia el oeste.</a:t>
            </a:r>
          </a:p>
          <a:p>
            <a:endParaRPr lang="es-MX" dirty="0" smtClean="0"/>
          </a:p>
          <a:p>
            <a:r>
              <a:rPr lang="es-MX" dirty="0" smtClean="0"/>
              <a:t>Al </a:t>
            </a:r>
            <a:r>
              <a:rPr lang="es-MX" dirty="0"/>
              <a:t>igual que los españoles, los </a:t>
            </a:r>
            <a:r>
              <a:rPr lang="es-MX" dirty="0" smtClean="0"/>
              <a:t>portugueses </a:t>
            </a:r>
            <a:r>
              <a:rPr lang="es-MX" dirty="0"/>
              <a:t>se habían comprometido con el Vaticano a evangelizar  a los aborígenes, tarea que compaginaban con la utilización de éstos como mano de obra esclava.</a:t>
            </a:r>
          </a:p>
          <a:p>
            <a:endParaRPr lang="es-MX" dirty="0" smtClean="0"/>
          </a:p>
          <a:p>
            <a:r>
              <a:rPr lang="es-MX" dirty="0" smtClean="0"/>
              <a:t>A </a:t>
            </a:r>
            <a:r>
              <a:rPr lang="es-MX" dirty="0"/>
              <a:t>partir del siglo XVII, </a:t>
            </a:r>
            <a:r>
              <a:rPr lang="es-MX" b="1" dirty="0"/>
              <a:t>Brasil</a:t>
            </a:r>
            <a:r>
              <a:rPr lang="es-MX" dirty="0"/>
              <a:t> obtuvo el grado de </a:t>
            </a:r>
            <a:r>
              <a:rPr lang="es-MX" b="1" dirty="0"/>
              <a:t>principado</a:t>
            </a:r>
            <a:r>
              <a:rPr lang="es-MX" dirty="0"/>
              <a:t>, dentro del Imperio Portugués, estatus que perduraría incluso ya comenzado el proceso de </a:t>
            </a:r>
            <a:r>
              <a:rPr lang="es-MX" dirty="0" smtClean="0"/>
              <a:t>independencia </a:t>
            </a:r>
            <a:r>
              <a:rPr lang="es-MX" dirty="0"/>
              <a:t>en la región y que influiría en el sistema monárquico instaurado en el país tras su independencia en 1822.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colonización española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Con el interés de llegar al lugar donde estaban las especias y patrocinado por la Corona española, Cristóbal Colón llegó a un nuevo continente, en 1492, dando posesión a España de buena parte de América y de las islas del Caribe. </a:t>
            </a:r>
          </a:p>
          <a:p>
            <a:pPr>
              <a:buNone/>
            </a:pPr>
            <a:r>
              <a:rPr lang="es-MX" dirty="0" smtClean="0"/>
              <a:t>Además conquistó las Islas Canarias y Filipinas.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merica colonizada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5983" y="1"/>
            <a:ext cx="5290713" cy="68023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Diferencia entre imperialismo y colonización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s-MX" dirty="0" smtClean="0"/>
              <a:t>La colonización se refiere </a:t>
            </a:r>
            <a:r>
              <a:rPr lang="es-MX" dirty="0"/>
              <a:t>al </a:t>
            </a:r>
            <a:r>
              <a:rPr lang="es-MX" b="1" dirty="0"/>
              <a:t>asentamiento de una población (los colonos) en una zona deshabitada</a:t>
            </a:r>
            <a:r>
              <a:rPr lang="es-MX" dirty="0"/>
              <a:t>. El concepto se utiliza como </a:t>
            </a:r>
            <a:r>
              <a:rPr lang="es-MX" dirty="0" smtClean="0"/>
              <a:t>justificación </a:t>
            </a:r>
            <a:r>
              <a:rPr lang="es-MX" dirty="0"/>
              <a:t>para apoyar el </a:t>
            </a:r>
            <a:r>
              <a:rPr lang="es-MX" b="1" dirty="0"/>
              <a:t>derecho</a:t>
            </a:r>
            <a:r>
              <a:rPr lang="es-MX" dirty="0"/>
              <a:t> a la ocupación de un territorio supuestamente virgen, lo que implica ignorar una ocupación previa por parte de otros grupos (nativos o indígenas).</a:t>
            </a:r>
          </a:p>
          <a:p>
            <a:pPr fontAlgn="base">
              <a:buNone/>
            </a:pPr>
            <a:endParaRPr lang="es-MX" dirty="0" smtClean="0"/>
          </a:p>
          <a:p>
            <a:pPr fontAlgn="base">
              <a:buNone/>
            </a:pPr>
            <a:r>
              <a:rPr lang="es-MX" dirty="0" smtClean="0"/>
              <a:t>Los </a:t>
            </a:r>
            <a:r>
              <a:rPr lang="es-MX" dirty="0"/>
              <a:t>colonos, en este marco, consideran que la ocupación original es insuficiente y, por lo tanto, se justifica imponer una supuesta superioridad (cultural, religiosa, étnica o de cualquier otro tipo</a:t>
            </a:r>
            <a:r>
              <a:rPr lang="es-MX" dirty="0" smtClean="0"/>
              <a:t>).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500042"/>
            <a:ext cx="8501122" cy="5626121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s-MX" b="1" dirty="0"/>
              <a:t>Imperialismo</a:t>
            </a:r>
            <a:r>
              <a:rPr lang="es-MX"/>
              <a:t> </a:t>
            </a:r>
            <a:r>
              <a:rPr lang="es-MX" smtClean="0"/>
              <a:t>es una</a:t>
            </a:r>
            <a:r>
              <a:rPr lang="es-MX" dirty="0"/>
              <a:t> </a:t>
            </a:r>
            <a:r>
              <a:rPr lang="es-MX" b="1" dirty="0"/>
              <a:t>doctrina</a:t>
            </a:r>
            <a:r>
              <a:rPr lang="es-MX" dirty="0"/>
              <a:t>, </a:t>
            </a:r>
            <a:r>
              <a:rPr lang="es-MX" b="1" dirty="0"/>
              <a:t>conducta</a:t>
            </a:r>
            <a:r>
              <a:rPr lang="es-MX" dirty="0"/>
              <a:t>, </a:t>
            </a:r>
            <a:r>
              <a:rPr lang="es-MX" b="1" dirty="0"/>
              <a:t>tendencia</a:t>
            </a:r>
            <a:r>
              <a:rPr lang="es-MX" dirty="0"/>
              <a:t> o </a:t>
            </a:r>
            <a:r>
              <a:rPr lang="es-MX" b="1" dirty="0"/>
              <a:t>sistema</a:t>
            </a:r>
            <a:r>
              <a:rPr lang="es-MX" dirty="0"/>
              <a:t> de aquellos regímenes que desean </a:t>
            </a:r>
            <a:r>
              <a:rPr lang="es-MX" b="1" dirty="0"/>
              <a:t>expandir su dominio</a:t>
            </a:r>
            <a:r>
              <a:rPr lang="es-MX" dirty="0"/>
              <a:t> hacia otro u otros territorios a través de la fuerza (tanto militar como política o económica).</a:t>
            </a:r>
          </a:p>
          <a:p>
            <a:pPr fontAlgn="base">
              <a:buNone/>
            </a:pPr>
            <a:r>
              <a:rPr lang="es-MX" dirty="0"/>
              <a:t>Un </a:t>
            </a:r>
            <a:r>
              <a:rPr lang="es-MX" b="1" dirty="0"/>
              <a:t>Estado</a:t>
            </a:r>
            <a:r>
              <a:rPr lang="es-MX" dirty="0"/>
              <a:t> </a:t>
            </a:r>
            <a:r>
              <a:rPr lang="es-MX" b="1" dirty="0"/>
              <a:t>imperialista</a:t>
            </a:r>
            <a:r>
              <a:rPr lang="es-MX" dirty="0"/>
              <a:t>, por lo tanto, desea imponerse sobre otros </a:t>
            </a:r>
            <a:r>
              <a:rPr lang="es-MX" b="1" dirty="0"/>
              <a:t>países</a:t>
            </a:r>
            <a:r>
              <a:rPr lang="es-MX" dirty="0"/>
              <a:t> y ejercer su control. Se trata de </a:t>
            </a:r>
            <a:r>
              <a:rPr lang="es-MX" b="1" dirty="0"/>
              <a:t>naciones</a:t>
            </a:r>
            <a:r>
              <a:rPr lang="es-MX" dirty="0"/>
              <a:t> que tienen una gran fuerza y que no dudan en utilizarla, ya sea de manera directa o indirecta, sobre los más débiles.</a:t>
            </a:r>
          </a:p>
          <a:p>
            <a:pPr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sz="2300" dirty="0"/>
              <a:t>Lee todo en: </a:t>
            </a:r>
            <a:r>
              <a:rPr lang="es-MX" sz="2300" dirty="0">
                <a:hlinkClick r:id="rId2"/>
              </a:rPr>
              <a:t>Definición de imperialismo - Qué es, Significado y Concepto</a:t>
            </a:r>
            <a:r>
              <a:rPr lang="es-MX" sz="2300" dirty="0"/>
              <a:t> </a:t>
            </a:r>
            <a:r>
              <a:rPr lang="es-MX" sz="2300" dirty="0">
                <a:hlinkClick r:id="rId2"/>
              </a:rPr>
              <a:t>http://definicion.de/imperialismo/#ixzz3j8I2qdZf</a:t>
            </a:r>
            <a:endParaRPr lang="es-MX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155</TotalTime>
  <Words>132</Words>
  <Application>Microsoft Office PowerPoint</Application>
  <PresentationFormat>Presentación en pantalla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Equidad</vt:lpstr>
      <vt:lpstr>La colonización</vt:lpstr>
      <vt:lpstr>La colonización portuguesa</vt:lpstr>
      <vt:lpstr>Diapositiva 3</vt:lpstr>
      <vt:lpstr>La colonización española</vt:lpstr>
      <vt:lpstr>Diapositiva 5</vt:lpstr>
      <vt:lpstr>Diferencia entre imperialismo y colonización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colonización</dc:title>
  <dc:creator>Kirk</dc:creator>
  <cp:lastModifiedBy>Olga</cp:lastModifiedBy>
  <cp:revision>14</cp:revision>
  <dcterms:created xsi:type="dcterms:W3CDTF">2015-08-18T01:41:22Z</dcterms:created>
  <dcterms:modified xsi:type="dcterms:W3CDTF">2015-08-20T13:31:48Z</dcterms:modified>
</cp:coreProperties>
</file>