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256" r:id="rId3"/>
    <p:sldId id="257" r:id="rId4"/>
    <p:sldId id="258" r:id="rId5"/>
    <p:sldId id="260" r:id="rId6"/>
    <p:sldId id="261" r:id="rId7"/>
    <p:sldId id="262"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C9C081-B630-41F7-AAF2-613C86854696}" type="doc">
      <dgm:prSet loTypeId="urn:microsoft.com/office/officeart/2005/8/layout/cycle3" loCatId="cycle" qsTypeId="urn:microsoft.com/office/officeart/2005/8/quickstyle/simple1" qsCatId="simple" csTypeId="urn:microsoft.com/office/officeart/2005/8/colors/accent3_3" csCatId="accent3" phldr="1"/>
      <dgm:spPr/>
      <dgm:t>
        <a:bodyPr/>
        <a:lstStyle/>
        <a:p>
          <a:endParaRPr lang="es-MX"/>
        </a:p>
      </dgm:t>
    </dgm:pt>
    <dgm:pt modelId="{6869E8F7-7B67-43E1-B365-968F744F76E7}">
      <dgm:prSet phldrT="[Texto]"/>
      <dgm:spPr/>
      <dgm:t>
        <a:bodyPr/>
        <a:lstStyle/>
        <a:p>
          <a:r>
            <a:rPr lang="es-MX" b="1" dirty="0" smtClean="0">
              <a:solidFill>
                <a:schemeClr val="tx1"/>
              </a:solidFill>
            </a:rPr>
            <a:t>INVERSIÓN Y FORMACIÓN DE CAPITAL</a:t>
          </a:r>
          <a:endParaRPr lang="es-MX" b="1" dirty="0">
            <a:solidFill>
              <a:schemeClr val="tx1"/>
            </a:solidFill>
          </a:endParaRPr>
        </a:p>
      </dgm:t>
    </dgm:pt>
    <dgm:pt modelId="{4EBDC900-23D5-4815-A2C8-4E2F2118C7C6}" type="parTrans" cxnId="{72B31F1F-5BA6-4201-87BC-39DBE70FE09D}">
      <dgm:prSet/>
      <dgm:spPr/>
      <dgm:t>
        <a:bodyPr/>
        <a:lstStyle/>
        <a:p>
          <a:endParaRPr lang="es-MX"/>
        </a:p>
      </dgm:t>
    </dgm:pt>
    <dgm:pt modelId="{26887793-619B-40A1-BF53-D729B044DC5C}" type="sibTrans" cxnId="{72B31F1F-5BA6-4201-87BC-39DBE70FE09D}">
      <dgm:prSet/>
      <dgm:spPr/>
      <dgm:t>
        <a:bodyPr/>
        <a:lstStyle/>
        <a:p>
          <a:endParaRPr lang="es-MX"/>
        </a:p>
      </dgm:t>
    </dgm:pt>
    <dgm:pt modelId="{38A8E063-2B03-4B10-8643-04FDB2DE128F}">
      <dgm:prSet phldrT="[Texto]"/>
      <dgm:spPr/>
      <dgm:t>
        <a:bodyPr/>
        <a:lstStyle/>
        <a:p>
          <a:r>
            <a:rPr lang="es-MX" b="1" dirty="0" smtClean="0">
              <a:solidFill>
                <a:schemeClr val="tx1"/>
              </a:solidFill>
            </a:rPr>
            <a:t>INDICADORES ECONÓMICOS</a:t>
          </a:r>
          <a:endParaRPr lang="es-MX" b="1" dirty="0">
            <a:solidFill>
              <a:schemeClr val="tx1"/>
            </a:solidFill>
          </a:endParaRPr>
        </a:p>
      </dgm:t>
    </dgm:pt>
    <dgm:pt modelId="{4D15F762-9802-4CAC-8E62-783E3FDE54AD}" type="parTrans" cxnId="{B46DDF7A-4D1D-4B04-B2A5-DEC18E9AF3AE}">
      <dgm:prSet/>
      <dgm:spPr/>
      <dgm:t>
        <a:bodyPr/>
        <a:lstStyle/>
        <a:p>
          <a:endParaRPr lang="es-MX"/>
        </a:p>
      </dgm:t>
    </dgm:pt>
    <dgm:pt modelId="{B5AAE060-149B-4F47-829E-40B4945CEA82}" type="sibTrans" cxnId="{B46DDF7A-4D1D-4B04-B2A5-DEC18E9AF3AE}">
      <dgm:prSet/>
      <dgm:spPr/>
      <dgm:t>
        <a:bodyPr/>
        <a:lstStyle/>
        <a:p>
          <a:endParaRPr lang="es-MX"/>
        </a:p>
      </dgm:t>
    </dgm:pt>
    <dgm:pt modelId="{66127B84-FBB8-4875-A5BE-AEDB8122B909}">
      <dgm:prSet phldrT="[Texto]"/>
      <dgm:spPr/>
      <dgm:t>
        <a:bodyPr/>
        <a:lstStyle/>
        <a:p>
          <a:r>
            <a:rPr lang="es-MX" b="1" dirty="0" smtClean="0">
              <a:solidFill>
                <a:schemeClr val="tx1"/>
              </a:solidFill>
            </a:rPr>
            <a:t>DESARROLLO TECNOLÓGICO E INNOVACIÓN </a:t>
          </a:r>
          <a:endParaRPr lang="es-MX" b="1" dirty="0">
            <a:solidFill>
              <a:schemeClr val="tx1"/>
            </a:solidFill>
          </a:endParaRPr>
        </a:p>
      </dgm:t>
    </dgm:pt>
    <dgm:pt modelId="{94660BDD-6144-4CB3-A8B6-986346B5DC49}" type="parTrans" cxnId="{3CE4FA9D-9AFB-4FF7-9B54-4B82BAA91942}">
      <dgm:prSet/>
      <dgm:spPr/>
      <dgm:t>
        <a:bodyPr/>
        <a:lstStyle/>
        <a:p>
          <a:endParaRPr lang="es-MX"/>
        </a:p>
      </dgm:t>
    </dgm:pt>
    <dgm:pt modelId="{524F0FD3-CE07-4F23-A866-EF19B7D621B0}" type="sibTrans" cxnId="{3CE4FA9D-9AFB-4FF7-9B54-4B82BAA91942}">
      <dgm:prSet/>
      <dgm:spPr/>
      <dgm:t>
        <a:bodyPr/>
        <a:lstStyle/>
        <a:p>
          <a:endParaRPr lang="es-MX"/>
        </a:p>
      </dgm:t>
    </dgm:pt>
    <dgm:pt modelId="{EEC59C76-FF67-4097-BEFB-D73EF4032050}">
      <dgm:prSet phldrT="[Texto]"/>
      <dgm:spPr/>
      <dgm:t>
        <a:bodyPr/>
        <a:lstStyle/>
        <a:p>
          <a:r>
            <a:rPr lang="es-MX" b="1" dirty="0" smtClean="0">
              <a:solidFill>
                <a:schemeClr val="tx1"/>
              </a:solidFill>
            </a:rPr>
            <a:t>DISTRIBUCIÓN DEL </a:t>
          </a:r>
          <a:r>
            <a:rPr lang="es-MX" b="1" dirty="0" smtClean="0">
              <a:solidFill>
                <a:schemeClr val="tx1"/>
              </a:solidFill>
            </a:rPr>
            <a:t>INGRESO Y LA RIQUEZA</a:t>
          </a:r>
          <a:endParaRPr lang="es-MX" b="1" dirty="0">
            <a:solidFill>
              <a:schemeClr val="tx1"/>
            </a:solidFill>
          </a:endParaRPr>
        </a:p>
      </dgm:t>
    </dgm:pt>
    <dgm:pt modelId="{9B08DFD7-F97A-420F-BF4A-E56E583A8225}" type="parTrans" cxnId="{91B97507-BF6E-40F4-9704-B7BD491669FF}">
      <dgm:prSet/>
      <dgm:spPr/>
      <dgm:t>
        <a:bodyPr/>
        <a:lstStyle/>
        <a:p>
          <a:endParaRPr lang="es-MX"/>
        </a:p>
      </dgm:t>
    </dgm:pt>
    <dgm:pt modelId="{18904674-8A2E-43D5-936B-59A244DED195}" type="sibTrans" cxnId="{91B97507-BF6E-40F4-9704-B7BD491669FF}">
      <dgm:prSet/>
      <dgm:spPr/>
      <dgm:t>
        <a:bodyPr/>
        <a:lstStyle/>
        <a:p>
          <a:endParaRPr lang="es-MX"/>
        </a:p>
      </dgm:t>
    </dgm:pt>
    <dgm:pt modelId="{1436CCB5-7549-4049-BF37-D364EDF7122E}">
      <dgm:prSet/>
      <dgm:spPr/>
      <dgm:t>
        <a:bodyPr/>
        <a:lstStyle/>
        <a:p>
          <a:r>
            <a:rPr lang="es-MX" b="1" dirty="0" smtClean="0">
              <a:solidFill>
                <a:schemeClr val="tx1"/>
              </a:solidFill>
            </a:rPr>
            <a:t>FINANZAS</a:t>
          </a:r>
          <a:endParaRPr lang="es-MX" dirty="0"/>
        </a:p>
      </dgm:t>
    </dgm:pt>
    <dgm:pt modelId="{30281945-EE5B-48FF-8451-3E662506B7DF}" type="parTrans" cxnId="{48061629-7F20-4B33-A2A8-26B18594CF54}">
      <dgm:prSet/>
      <dgm:spPr/>
      <dgm:t>
        <a:bodyPr/>
        <a:lstStyle/>
        <a:p>
          <a:endParaRPr lang="es-MX"/>
        </a:p>
      </dgm:t>
    </dgm:pt>
    <dgm:pt modelId="{5B9D5A37-D48B-46A7-AAC6-1D896BBCD751}" type="sibTrans" cxnId="{48061629-7F20-4B33-A2A8-26B18594CF54}">
      <dgm:prSet/>
      <dgm:spPr/>
      <dgm:t>
        <a:bodyPr/>
        <a:lstStyle/>
        <a:p>
          <a:endParaRPr lang="es-MX"/>
        </a:p>
      </dgm:t>
    </dgm:pt>
    <dgm:pt modelId="{2D4D4BC9-EF9C-49DC-B044-CFDAB1303DE5}">
      <dgm:prSet/>
      <dgm:spPr/>
      <dgm:t>
        <a:bodyPr/>
        <a:lstStyle/>
        <a:p>
          <a:r>
            <a:rPr lang="es-MX" b="1" dirty="0" smtClean="0">
              <a:solidFill>
                <a:schemeClr val="tx1"/>
              </a:solidFill>
            </a:rPr>
            <a:t>PIB</a:t>
          </a:r>
          <a:endParaRPr lang="es-MX" dirty="0"/>
        </a:p>
      </dgm:t>
    </dgm:pt>
    <dgm:pt modelId="{156BD16F-A174-4873-9DC5-4378530EA24E}" type="parTrans" cxnId="{63770D6A-8348-408D-9B0D-AD9A1FF4A072}">
      <dgm:prSet/>
      <dgm:spPr/>
      <dgm:t>
        <a:bodyPr/>
        <a:lstStyle/>
        <a:p>
          <a:endParaRPr lang="es-MX"/>
        </a:p>
      </dgm:t>
    </dgm:pt>
    <dgm:pt modelId="{24802998-B36B-4D34-8274-962734CE9868}" type="sibTrans" cxnId="{63770D6A-8348-408D-9B0D-AD9A1FF4A072}">
      <dgm:prSet/>
      <dgm:spPr/>
      <dgm:t>
        <a:bodyPr/>
        <a:lstStyle/>
        <a:p>
          <a:endParaRPr lang="es-MX"/>
        </a:p>
      </dgm:t>
    </dgm:pt>
    <dgm:pt modelId="{34C15C13-972E-47A8-89BB-0298720F08BB}" type="pres">
      <dgm:prSet presAssocID="{76C9C081-B630-41F7-AAF2-613C86854696}" presName="Name0" presStyleCnt="0">
        <dgm:presLayoutVars>
          <dgm:dir/>
          <dgm:resizeHandles val="exact"/>
        </dgm:presLayoutVars>
      </dgm:prSet>
      <dgm:spPr/>
      <dgm:t>
        <a:bodyPr/>
        <a:lstStyle/>
        <a:p>
          <a:endParaRPr lang="es-MX"/>
        </a:p>
      </dgm:t>
    </dgm:pt>
    <dgm:pt modelId="{418D8018-C91C-49F5-A3DC-26FCE95EB697}" type="pres">
      <dgm:prSet presAssocID="{76C9C081-B630-41F7-AAF2-613C86854696}" presName="cycle" presStyleCnt="0"/>
      <dgm:spPr/>
    </dgm:pt>
    <dgm:pt modelId="{8016B1F8-B2EC-4F6D-B63B-5D798E0D41F6}" type="pres">
      <dgm:prSet presAssocID="{6869E8F7-7B67-43E1-B365-968F744F76E7}" presName="nodeFirstNode" presStyleLbl="node1" presStyleIdx="0" presStyleCnt="6" custRadScaleRad="95189" custRadScaleInc="-5380">
        <dgm:presLayoutVars>
          <dgm:bulletEnabled val="1"/>
        </dgm:presLayoutVars>
      </dgm:prSet>
      <dgm:spPr/>
      <dgm:t>
        <a:bodyPr/>
        <a:lstStyle/>
        <a:p>
          <a:endParaRPr lang="es-MX"/>
        </a:p>
      </dgm:t>
    </dgm:pt>
    <dgm:pt modelId="{04C9896F-CAE1-4205-BB30-59F0599EA963}" type="pres">
      <dgm:prSet presAssocID="{26887793-619B-40A1-BF53-D729B044DC5C}" presName="sibTransFirstNode" presStyleLbl="bgShp" presStyleIdx="0" presStyleCnt="1"/>
      <dgm:spPr/>
      <dgm:t>
        <a:bodyPr/>
        <a:lstStyle/>
        <a:p>
          <a:endParaRPr lang="es-MX"/>
        </a:p>
      </dgm:t>
    </dgm:pt>
    <dgm:pt modelId="{1835E2E1-151F-4837-902D-A834AFE5C1BA}" type="pres">
      <dgm:prSet presAssocID="{38A8E063-2B03-4B10-8643-04FDB2DE128F}" presName="nodeFollowingNodes" presStyleLbl="node1" presStyleIdx="1" presStyleCnt="6" custRadScaleRad="109532" custRadScaleInc="249940">
        <dgm:presLayoutVars>
          <dgm:bulletEnabled val="1"/>
        </dgm:presLayoutVars>
      </dgm:prSet>
      <dgm:spPr/>
      <dgm:t>
        <a:bodyPr/>
        <a:lstStyle/>
        <a:p>
          <a:endParaRPr lang="es-MX"/>
        </a:p>
      </dgm:t>
    </dgm:pt>
    <dgm:pt modelId="{2AC7E8D0-E3DC-4265-B197-29D0DC75259A}" type="pres">
      <dgm:prSet presAssocID="{66127B84-FBB8-4875-A5BE-AEDB8122B909}" presName="nodeFollowingNodes" presStyleLbl="node1" presStyleIdx="2" presStyleCnt="6" custRadScaleRad="101046" custRadScaleInc="-98577">
        <dgm:presLayoutVars>
          <dgm:bulletEnabled val="1"/>
        </dgm:presLayoutVars>
      </dgm:prSet>
      <dgm:spPr/>
      <dgm:t>
        <a:bodyPr/>
        <a:lstStyle/>
        <a:p>
          <a:endParaRPr lang="es-MX"/>
        </a:p>
      </dgm:t>
    </dgm:pt>
    <dgm:pt modelId="{417F70D9-0B8A-4207-9CC4-FB9BD5CFCA17}" type="pres">
      <dgm:prSet presAssocID="{1436CCB5-7549-4049-BF37-D364EDF7122E}" presName="nodeFollowingNodes" presStyleLbl="node1" presStyleIdx="3" presStyleCnt="6" custRadScaleRad="107031" custRadScaleInc="-112905">
        <dgm:presLayoutVars>
          <dgm:bulletEnabled val="1"/>
        </dgm:presLayoutVars>
      </dgm:prSet>
      <dgm:spPr/>
    </dgm:pt>
    <dgm:pt modelId="{E5A7B7B6-7D86-4B65-BD09-E58D8188E7A8}" type="pres">
      <dgm:prSet presAssocID="{EEC59C76-FF67-4097-BEFB-D73EF4032050}" presName="nodeFollowingNodes" presStyleLbl="node1" presStyleIdx="4" presStyleCnt="6" custRadScaleRad="115804" custRadScaleInc="85864">
        <dgm:presLayoutVars>
          <dgm:bulletEnabled val="1"/>
        </dgm:presLayoutVars>
      </dgm:prSet>
      <dgm:spPr/>
      <dgm:t>
        <a:bodyPr/>
        <a:lstStyle/>
        <a:p>
          <a:endParaRPr lang="es-MX"/>
        </a:p>
      </dgm:t>
    </dgm:pt>
    <dgm:pt modelId="{9A7F155B-67A8-4CBB-82DE-3F19DA2C2072}" type="pres">
      <dgm:prSet presAssocID="{2D4D4BC9-EF9C-49DC-B044-CFDAB1303DE5}" presName="nodeFollowingNodes" presStyleLbl="node1" presStyleIdx="5" presStyleCnt="6" custRadScaleRad="110979" custRadScaleInc="-105436">
        <dgm:presLayoutVars>
          <dgm:bulletEnabled val="1"/>
        </dgm:presLayoutVars>
      </dgm:prSet>
      <dgm:spPr/>
    </dgm:pt>
  </dgm:ptLst>
  <dgm:cxnLst>
    <dgm:cxn modelId="{3CE4FA9D-9AFB-4FF7-9B54-4B82BAA91942}" srcId="{76C9C081-B630-41F7-AAF2-613C86854696}" destId="{66127B84-FBB8-4875-A5BE-AEDB8122B909}" srcOrd="2" destOrd="0" parTransId="{94660BDD-6144-4CB3-A8B6-986346B5DC49}" sibTransId="{524F0FD3-CE07-4F23-A866-EF19B7D621B0}"/>
    <dgm:cxn modelId="{63770D6A-8348-408D-9B0D-AD9A1FF4A072}" srcId="{76C9C081-B630-41F7-AAF2-613C86854696}" destId="{2D4D4BC9-EF9C-49DC-B044-CFDAB1303DE5}" srcOrd="5" destOrd="0" parTransId="{156BD16F-A174-4873-9DC5-4378530EA24E}" sibTransId="{24802998-B36B-4D34-8274-962734CE9868}"/>
    <dgm:cxn modelId="{A8ABF27E-B5F2-4091-BB1B-B80017E18C3D}" type="presOf" srcId="{EEC59C76-FF67-4097-BEFB-D73EF4032050}" destId="{E5A7B7B6-7D86-4B65-BD09-E58D8188E7A8}" srcOrd="0" destOrd="0" presId="urn:microsoft.com/office/officeart/2005/8/layout/cycle3"/>
    <dgm:cxn modelId="{91B97507-BF6E-40F4-9704-B7BD491669FF}" srcId="{76C9C081-B630-41F7-AAF2-613C86854696}" destId="{EEC59C76-FF67-4097-BEFB-D73EF4032050}" srcOrd="4" destOrd="0" parTransId="{9B08DFD7-F97A-420F-BF4A-E56E583A8225}" sibTransId="{18904674-8A2E-43D5-936B-59A244DED195}"/>
    <dgm:cxn modelId="{3B2F7351-7C2C-4258-BB9B-F9A29E31EF50}" type="presOf" srcId="{26887793-619B-40A1-BF53-D729B044DC5C}" destId="{04C9896F-CAE1-4205-BB30-59F0599EA963}" srcOrd="0" destOrd="0" presId="urn:microsoft.com/office/officeart/2005/8/layout/cycle3"/>
    <dgm:cxn modelId="{72B31F1F-5BA6-4201-87BC-39DBE70FE09D}" srcId="{76C9C081-B630-41F7-AAF2-613C86854696}" destId="{6869E8F7-7B67-43E1-B365-968F744F76E7}" srcOrd="0" destOrd="0" parTransId="{4EBDC900-23D5-4815-A2C8-4E2F2118C7C6}" sibTransId="{26887793-619B-40A1-BF53-D729B044DC5C}"/>
    <dgm:cxn modelId="{B46DDF7A-4D1D-4B04-B2A5-DEC18E9AF3AE}" srcId="{76C9C081-B630-41F7-AAF2-613C86854696}" destId="{38A8E063-2B03-4B10-8643-04FDB2DE128F}" srcOrd="1" destOrd="0" parTransId="{4D15F762-9802-4CAC-8E62-783E3FDE54AD}" sibTransId="{B5AAE060-149B-4F47-829E-40B4945CEA82}"/>
    <dgm:cxn modelId="{3B603C58-72F6-429E-A39A-66EF5B7A993E}" type="presOf" srcId="{76C9C081-B630-41F7-AAF2-613C86854696}" destId="{34C15C13-972E-47A8-89BB-0298720F08BB}" srcOrd="0" destOrd="0" presId="urn:microsoft.com/office/officeart/2005/8/layout/cycle3"/>
    <dgm:cxn modelId="{34EF0EA4-E05C-4781-81C3-07D060BEB46D}" type="presOf" srcId="{38A8E063-2B03-4B10-8643-04FDB2DE128F}" destId="{1835E2E1-151F-4837-902D-A834AFE5C1BA}" srcOrd="0" destOrd="0" presId="urn:microsoft.com/office/officeart/2005/8/layout/cycle3"/>
    <dgm:cxn modelId="{48061629-7F20-4B33-A2A8-26B18594CF54}" srcId="{76C9C081-B630-41F7-AAF2-613C86854696}" destId="{1436CCB5-7549-4049-BF37-D364EDF7122E}" srcOrd="3" destOrd="0" parTransId="{30281945-EE5B-48FF-8451-3E662506B7DF}" sibTransId="{5B9D5A37-D48B-46A7-AAC6-1D896BBCD751}"/>
    <dgm:cxn modelId="{4C3981A6-2C29-45AC-BBEB-177CD69212E6}" type="presOf" srcId="{2D4D4BC9-EF9C-49DC-B044-CFDAB1303DE5}" destId="{9A7F155B-67A8-4CBB-82DE-3F19DA2C2072}" srcOrd="0" destOrd="0" presId="urn:microsoft.com/office/officeart/2005/8/layout/cycle3"/>
    <dgm:cxn modelId="{BB26797E-2434-4D70-B5C7-C266DF69F090}" type="presOf" srcId="{6869E8F7-7B67-43E1-B365-968F744F76E7}" destId="{8016B1F8-B2EC-4F6D-B63B-5D798E0D41F6}" srcOrd="0" destOrd="0" presId="urn:microsoft.com/office/officeart/2005/8/layout/cycle3"/>
    <dgm:cxn modelId="{E35BCF0E-BE1B-4552-943C-75E7A83F9223}" type="presOf" srcId="{66127B84-FBB8-4875-A5BE-AEDB8122B909}" destId="{2AC7E8D0-E3DC-4265-B197-29D0DC75259A}" srcOrd="0" destOrd="0" presId="urn:microsoft.com/office/officeart/2005/8/layout/cycle3"/>
    <dgm:cxn modelId="{9D3EF6E8-369F-4393-8104-8BC080211D65}" type="presOf" srcId="{1436CCB5-7549-4049-BF37-D364EDF7122E}" destId="{417F70D9-0B8A-4207-9CC4-FB9BD5CFCA17}" srcOrd="0" destOrd="0" presId="urn:microsoft.com/office/officeart/2005/8/layout/cycle3"/>
    <dgm:cxn modelId="{99A3FE9A-2A8B-4733-992D-3AE20ECD2174}" type="presParOf" srcId="{34C15C13-972E-47A8-89BB-0298720F08BB}" destId="{418D8018-C91C-49F5-A3DC-26FCE95EB697}" srcOrd="0" destOrd="0" presId="urn:microsoft.com/office/officeart/2005/8/layout/cycle3"/>
    <dgm:cxn modelId="{666551FC-31F2-4F40-B5DB-9FE0B53B5009}" type="presParOf" srcId="{418D8018-C91C-49F5-A3DC-26FCE95EB697}" destId="{8016B1F8-B2EC-4F6D-B63B-5D798E0D41F6}" srcOrd="0" destOrd="0" presId="urn:microsoft.com/office/officeart/2005/8/layout/cycle3"/>
    <dgm:cxn modelId="{2FAB932F-F205-47BE-907C-D3208BAD162C}" type="presParOf" srcId="{418D8018-C91C-49F5-A3DC-26FCE95EB697}" destId="{04C9896F-CAE1-4205-BB30-59F0599EA963}" srcOrd="1" destOrd="0" presId="urn:microsoft.com/office/officeart/2005/8/layout/cycle3"/>
    <dgm:cxn modelId="{F8D8EF11-9E5E-409E-9050-8D97763184D8}" type="presParOf" srcId="{418D8018-C91C-49F5-A3DC-26FCE95EB697}" destId="{1835E2E1-151F-4837-902D-A834AFE5C1BA}" srcOrd="2" destOrd="0" presId="urn:microsoft.com/office/officeart/2005/8/layout/cycle3"/>
    <dgm:cxn modelId="{28F67EE1-9D35-465A-92F2-AD0028377D29}" type="presParOf" srcId="{418D8018-C91C-49F5-A3DC-26FCE95EB697}" destId="{2AC7E8D0-E3DC-4265-B197-29D0DC75259A}" srcOrd="3" destOrd="0" presId="urn:microsoft.com/office/officeart/2005/8/layout/cycle3"/>
    <dgm:cxn modelId="{40A27E93-21D0-47C3-842A-1DD19F283FF0}" type="presParOf" srcId="{418D8018-C91C-49F5-A3DC-26FCE95EB697}" destId="{417F70D9-0B8A-4207-9CC4-FB9BD5CFCA17}" srcOrd="4" destOrd="0" presId="urn:microsoft.com/office/officeart/2005/8/layout/cycle3"/>
    <dgm:cxn modelId="{2DBCA52C-006D-4D72-A31E-C72383976631}" type="presParOf" srcId="{418D8018-C91C-49F5-A3DC-26FCE95EB697}" destId="{E5A7B7B6-7D86-4B65-BD09-E58D8188E7A8}" srcOrd="5" destOrd="0" presId="urn:microsoft.com/office/officeart/2005/8/layout/cycle3"/>
    <dgm:cxn modelId="{4A4BC4C2-59AC-4956-90CD-19B17B812EED}" type="presParOf" srcId="{418D8018-C91C-49F5-A3DC-26FCE95EB697}" destId="{9A7F155B-67A8-4CBB-82DE-3F19DA2C2072}" srcOrd="6" destOrd="0" presId="urn:microsoft.com/office/officeart/2005/8/layout/cycle3"/>
  </dgm:cxnLst>
  <dgm:bg/>
  <dgm:whole/>
</dgm:dataModel>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0A385FE-B57E-46D3-8E9C-099F040079A3}" type="datetimeFigureOut">
              <a:rPr lang="es-MX" smtClean="0"/>
              <a:pPr/>
              <a:t>24/02/2015</a:t>
            </a:fld>
            <a:endParaRPr lang="es-MX"/>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MX"/>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C55E22B5-5102-4A79-BB6C-634D914D4D87}"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0A385FE-B57E-46D3-8E9C-099F040079A3}" type="datetimeFigureOut">
              <a:rPr lang="es-MX" smtClean="0"/>
              <a:pPr/>
              <a:t>24/02/2015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55E22B5-5102-4A79-BB6C-634D914D4D8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A0A385FE-B57E-46D3-8E9C-099F040079A3}" type="datetimeFigureOut">
              <a:rPr lang="es-MX" smtClean="0"/>
              <a:pPr/>
              <a:t>24/02/2015</a:t>
            </a:fld>
            <a:endParaRPr lang="es-MX"/>
          </a:p>
        </p:txBody>
      </p:sp>
      <p:sp>
        <p:nvSpPr>
          <p:cNvPr id="5" name="4 Marcador de pie de página"/>
          <p:cNvSpPr>
            <a:spLocks noGrp="1"/>
          </p:cNvSpPr>
          <p:nvPr>
            <p:ph type="ftr" sz="quarter" idx="11"/>
          </p:nvPr>
        </p:nvSpPr>
        <p:spPr>
          <a:xfrm>
            <a:off x="457201" y="6248207"/>
            <a:ext cx="5573483" cy="365125"/>
          </a:xfrm>
        </p:spPr>
        <p:txBody>
          <a:bodyPr/>
          <a:lstStyle/>
          <a:p>
            <a:endParaRPr lang="es-MX"/>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C55E22B5-5102-4A79-BB6C-634D914D4D87}"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A0A385FE-B57E-46D3-8E9C-099F040079A3}" type="datetimeFigureOut">
              <a:rPr lang="es-MX" smtClean="0"/>
              <a:pPr/>
              <a:t>24/02/2015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C55E22B5-5102-4A79-BB6C-634D914D4D87}" type="slidenum">
              <a:rPr lang="es-MX" smtClean="0"/>
              <a:pPr/>
              <a:t>‹Nº›</a:t>
            </a:fld>
            <a:endParaRPr lang="es-MX"/>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A0A385FE-B57E-46D3-8E9C-099F040079A3}" type="datetimeFigureOut">
              <a:rPr lang="es-MX" smtClean="0"/>
              <a:pPr/>
              <a:t>24/02/2015</a:t>
            </a:fld>
            <a:endParaRPr lang="es-MX"/>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55E22B5-5102-4A79-BB6C-634D914D4D87}" type="slidenum">
              <a:rPr lang="es-MX" smtClean="0"/>
              <a:pPr/>
              <a:t>‹Nº›</a:t>
            </a:fld>
            <a:endParaRPr lang="es-MX"/>
          </a:p>
        </p:txBody>
      </p:sp>
      <p:sp>
        <p:nvSpPr>
          <p:cNvPr id="14" name="13 Marcador de pie de página"/>
          <p:cNvSpPr>
            <a:spLocks noGrp="1"/>
          </p:cNvSpPr>
          <p:nvPr>
            <p:ph type="ftr" sz="quarter" idx="12"/>
          </p:nvPr>
        </p:nvSpPr>
        <p:spPr/>
        <p:txBody>
          <a:bodyPr/>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A0A385FE-B57E-46D3-8E9C-099F040079A3}" type="datetimeFigureOut">
              <a:rPr lang="es-MX" smtClean="0"/>
              <a:pPr/>
              <a:t>24/02/2015</a:t>
            </a:fld>
            <a:endParaRPr lang="es-MX"/>
          </a:p>
        </p:txBody>
      </p:sp>
      <p:sp>
        <p:nvSpPr>
          <p:cNvPr id="10" name="9 Marcador de número de diapositiva"/>
          <p:cNvSpPr>
            <a:spLocks noGrp="1"/>
          </p:cNvSpPr>
          <p:nvPr>
            <p:ph type="sldNum" sz="quarter" idx="16"/>
          </p:nvPr>
        </p:nvSpPr>
        <p:spPr/>
        <p:txBody>
          <a:bodyPr rtlCol="0"/>
          <a:lstStyle/>
          <a:p>
            <a:fld id="{C55E22B5-5102-4A79-BB6C-634D914D4D87}" type="slidenum">
              <a:rPr lang="es-MX" smtClean="0"/>
              <a:pPr/>
              <a:t>‹Nº›</a:t>
            </a:fld>
            <a:endParaRPr lang="es-MX"/>
          </a:p>
        </p:txBody>
      </p:sp>
      <p:sp>
        <p:nvSpPr>
          <p:cNvPr id="12" name="11 Marcador de pie de página"/>
          <p:cNvSpPr>
            <a:spLocks noGrp="1"/>
          </p:cNvSpPr>
          <p:nvPr>
            <p:ph type="ftr" sz="quarter" idx="17"/>
          </p:nvPr>
        </p:nvSpPr>
        <p:spPr/>
        <p:txBody>
          <a:bodyPr rtlCol="0"/>
          <a:lstStyle/>
          <a:p>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A0A385FE-B57E-46D3-8E9C-099F040079A3}" type="datetimeFigureOut">
              <a:rPr lang="es-MX" smtClean="0"/>
              <a:pPr/>
              <a:t>24/02/2015</a:t>
            </a:fld>
            <a:endParaRPr lang="es-MX"/>
          </a:p>
        </p:txBody>
      </p:sp>
      <p:sp>
        <p:nvSpPr>
          <p:cNvPr id="12" name="11 Marcador de número de diapositiva"/>
          <p:cNvSpPr>
            <a:spLocks noGrp="1"/>
          </p:cNvSpPr>
          <p:nvPr>
            <p:ph type="sldNum" sz="quarter" idx="16"/>
          </p:nvPr>
        </p:nvSpPr>
        <p:spPr/>
        <p:txBody>
          <a:bodyPr rtlCol="0"/>
          <a:lstStyle/>
          <a:p>
            <a:fld id="{C55E22B5-5102-4A79-BB6C-634D914D4D87}" type="slidenum">
              <a:rPr lang="es-MX" smtClean="0"/>
              <a:pPr/>
              <a:t>‹Nº›</a:t>
            </a:fld>
            <a:endParaRPr lang="es-MX"/>
          </a:p>
        </p:txBody>
      </p:sp>
      <p:sp>
        <p:nvSpPr>
          <p:cNvPr id="14" name="13 Marcador de pie de página"/>
          <p:cNvSpPr>
            <a:spLocks noGrp="1"/>
          </p:cNvSpPr>
          <p:nvPr>
            <p:ph type="ftr" sz="quarter" idx="17"/>
          </p:nvPr>
        </p:nvSpPr>
        <p:spPr/>
        <p:txBody>
          <a:bodyPr rtlCol="0"/>
          <a:lstStyle/>
          <a:p>
            <a:endParaRPr lang="es-MX"/>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0A385FE-B57E-46D3-8E9C-099F040079A3}" type="datetimeFigureOut">
              <a:rPr lang="es-MX" smtClean="0"/>
              <a:pPr/>
              <a:t>24/02/2015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C55E22B5-5102-4A79-BB6C-634D914D4D87}"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0A385FE-B57E-46D3-8E9C-099F040079A3}" type="datetimeFigureOut">
              <a:rPr lang="es-MX" smtClean="0"/>
              <a:pPr/>
              <a:t>24/02/2015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C55E22B5-5102-4A79-BB6C-634D914D4D8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A0A385FE-B57E-46D3-8E9C-099F040079A3}" type="datetimeFigureOut">
              <a:rPr lang="es-MX" smtClean="0"/>
              <a:pPr/>
              <a:t>24/02/2015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C55E22B5-5102-4A79-BB6C-634D914D4D87}" type="slidenum">
              <a:rPr lang="es-MX" smtClean="0"/>
              <a:pPr/>
              <a:t>‹Nº›</a:t>
            </a:fld>
            <a:endParaRPr lang="es-MX"/>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A0A385FE-B57E-46D3-8E9C-099F040079A3}" type="datetimeFigureOut">
              <a:rPr lang="es-MX" smtClean="0"/>
              <a:pPr/>
              <a:t>24/02/2015</a:t>
            </a:fld>
            <a:endParaRPr lang="es-MX"/>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C55E22B5-5102-4A79-BB6C-634D914D4D87}" type="slidenum">
              <a:rPr lang="es-MX" smtClean="0"/>
              <a:pPr/>
              <a:t>‹Nº›</a:t>
            </a:fld>
            <a:endParaRPr lang="es-MX"/>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MX"/>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0A385FE-B57E-46D3-8E9C-099F040079A3}" type="datetimeFigureOut">
              <a:rPr lang="es-MX" smtClean="0"/>
              <a:pPr/>
              <a:t>24/02/2015</a:t>
            </a:fld>
            <a:endParaRPr lang="es-MX"/>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MX"/>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55E22B5-5102-4A79-BB6C-634D914D4D87}"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a:spLocks noGrp="1"/>
          </p:cNvSpPr>
          <p:nvPr>
            <p:ph type="title"/>
          </p:nvPr>
        </p:nvSpPr>
        <p:spPr>
          <a:xfrm>
            <a:off x="196374" y="76200"/>
            <a:ext cx="8947626" cy="1120552"/>
          </a:xfrm>
          <a:ln>
            <a:miter lim="800000"/>
            <a:headEnd/>
            <a:tailEnd/>
          </a:ln>
        </p:spPr>
        <p:txBody>
          <a:bodyPr>
            <a:noAutofit/>
          </a:bodyPr>
          <a:lstStyle/>
          <a:p>
            <a:pPr algn="ctr">
              <a:defRPr/>
            </a:pPr>
            <a:r>
              <a:rPr lang="es-MX" sz="3600" b="1" dirty="0" smtClean="0"/>
              <a:t>FACTORES QUE INDICAN EL CRECIMIENTO ECONÓMICO</a:t>
            </a:r>
            <a:endParaRPr lang="es-MX" sz="3600" b="1" dirty="0"/>
          </a:p>
        </p:txBody>
      </p:sp>
      <p:graphicFrame>
        <p:nvGraphicFramePr>
          <p:cNvPr id="4" name="3 Diagrama"/>
          <p:cNvGraphicFramePr/>
          <p:nvPr>
            <p:extLst>
              <p:ext uri="{D42A27DB-BD31-4B8C-83A1-F6EECF244321}">
                <p14:modId xmlns="" xmlns:p14="http://schemas.microsoft.com/office/powerpoint/2010/main" val="654142094"/>
              </p:ext>
            </p:extLst>
          </p:nvPr>
        </p:nvGraphicFramePr>
        <p:xfrm>
          <a:off x="2143108" y="1541016"/>
          <a:ext cx="6929486" cy="4959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428596" y="1857364"/>
            <a:ext cx="1871662" cy="2585323"/>
          </a:xfrm>
          <a:prstGeom prst="rect">
            <a:avLst/>
          </a:prstGeom>
          <a:noFill/>
          <a:ln w="57150">
            <a:solidFill>
              <a:schemeClr val="bg2">
                <a:lumMod val="50000"/>
              </a:schemeClr>
            </a:solidFill>
          </a:ln>
        </p:spPr>
        <p:txBody>
          <a:bodyPr>
            <a:spAutoFit/>
          </a:bodyPr>
          <a:lstStyle/>
          <a:p>
            <a:pPr algn="ctr">
              <a:defRPr/>
            </a:pPr>
            <a:r>
              <a:rPr lang="es-MX" dirty="0"/>
              <a:t>El crecimiento económico implica un incremento notable en los ingresos y en la forma de vida de todas las personas.</a:t>
            </a:r>
          </a:p>
        </p:txBody>
      </p:sp>
    </p:spTree>
    <p:extLst>
      <p:ext uri="{BB962C8B-B14F-4D97-AF65-F5344CB8AC3E}">
        <p14:creationId xmlns="" xmlns:p14="http://schemas.microsoft.com/office/powerpoint/2010/main" val="150397679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FINANZAS</a:t>
            </a:r>
            <a:endParaRPr lang="es-MX" dirty="0"/>
          </a:p>
        </p:txBody>
      </p:sp>
      <p:sp>
        <p:nvSpPr>
          <p:cNvPr id="3" name="2 Subtítulo"/>
          <p:cNvSpPr>
            <a:spLocks noGrp="1"/>
          </p:cNvSpPr>
          <p:nvPr>
            <p:ph type="subTitle" idx="1"/>
          </p:nvPr>
        </p:nvSpPr>
        <p:spPr/>
        <p:txBody>
          <a:bodyPr/>
          <a:lstStyle/>
          <a:p>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Definición </a:t>
            </a:r>
            <a:endParaRPr lang="es-MX" dirty="0"/>
          </a:p>
        </p:txBody>
      </p:sp>
      <p:sp>
        <p:nvSpPr>
          <p:cNvPr id="3" name="2 Marcador de contenido"/>
          <p:cNvSpPr>
            <a:spLocks noGrp="1"/>
          </p:cNvSpPr>
          <p:nvPr>
            <p:ph sz="quarter" idx="1"/>
          </p:nvPr>
        </p:nvSpPr>
        <p:spPr/>
        <p:txBody>
          <a:bodyPr>
            <a:normAutofit lnSpcReduction="10000"/>
          </a:bodyPr>
          <a:lstStyle/>
          <a:p>
            <a:pPr lvl="0">
              <a:buNone/>
            </a:pPr>
            <a:r>
              <a:rPr lang="es-MX" sz="2800" dirty="0" smtClean="0">
                <a:latin typeface="Arial" pitchFamily="34" charset="0"/>
                <a:cs typeface="Arial" pitchFamily="34" charset="0"/>
              </a:rPr>
              <a:t>	Rama de la Economía que estudia la forma de captar recursos financieros por parte de los agentes productivos, con el fin de contar con capital para mantener el ritmo constante de producción.</a:t>
            </a:r>
          </a:p>
          <a:p>
            <a:pPr lvl="0">
              <a:buNone/>
            </a:pPr>
            <a:endParaRPr lang="es-MX" sz="2800" dirty="0" smtClean="0">
              <a:latin typeface="Arial" pitchFamily="34" charset="0"/>
              <a:cs typeface="Arial" pitchFamily="34" charset="0"/>
            </a:endParaRPr>
          </a:p>
          <a:p>
            <a:r>
              <a:rPr lang="es-MX" dirty="0" smtClean="0"/>
              <a:t>El término también se utiliza para referir los valores estadísticos que reflejan el comportamiento económico y monetario de un país, empresa o individuo.</a:t>
            </a:r>
          </a:p>
          <a:p>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Clasificación </a:t>
            </a:r>
            <a:endParaRPr lang="es-MX" dirty="0"/>
          </a:p>
        </p:txBody>
      </p:sp>
      <p:sp>
        <p:nvSpPr>
          <p:cNvPr id="3" name="2 Marcador de contenido"/>
          <p:cNvSpPr>
            <a:spLocks noGrp="1"/>
          </p:cNvSpPr>
          <p:nvPr>
            <p:ph sz="quarter" idx="1"/>
          </p:nvPr>
        </p:nvSpPr>
        <p:spPr/>
        <p:txBody>
          <a:bodyPr/>
          <a:lstStyle/>
          <a:p>
            <a:r>
              <a:rPr lang="es-MX" dirty="0" smtClean="0"/>
              <a:t>Finanzas Privadas</a:t>
            </a:r>
          </a:p>
          <a:p>
            <a:pPr lvl="1"/>
            <a:r>
              <a:rPr lang="es-MX" dirty="0" smtClean="0"/>
              <a:t>De las empresas o individuos particulares.</a:t>
            </a:r>
          </a:p>
          <a:p>
            <a:pPr lvl="1"/>
            <a:endParaRPr lang="es-MX" dirty="0" smtClean="0"/>
          </a:p>
          <a:p>
            <a:r>
              <a:rPr lang="es-MX" dirty="0" smtClean="0"/>
              <a:t>Finanzas Públicas</a:t>
            </a:r>
          </a:p>
          <a:p>
            <a:pPr lvl="1"/>
            <a:r>
              <a:rPr lang="es-MX" dirty="0" smtClean="0"/>
              <a:t>Acción que pretende hacer más eficiente la forma por la que el Estado obtiene ingresos y optimiza su uso, a través del gasto corriente o la inversión.</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INDICADORES ECONÓMICOS</a:t>
            </a:r>
            <a:endParaRPr lang="es-MX" dirty="0"/>
          </a:p>
        </p:txBody>
      </p:sp>
      <p:sp>
        <p:nvSpPr>
          <p:cNvPr id="3" name="2 Subtítulo"/>
          <p:cNvSpPr>
            <a:spLocks noGrp="1"/>
          </p:cNvSpPr>
          <p:nvPr>
            <p:ph type="subTitle" idx="1"/>
          </p:nvPr>
        </p:nvSpPr>
        <p:spPr/>
        <p:txBody>
          <a:bodyPr/>
          <a:lstStyle/>
          <a:p>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Definición </a:t>
            </a:r>
            <a:endParaRPr lang="es-MX" dirty="0"/>
          </a:p>
        </p:txBody>
      </p:sp>
      <p:sp>
        <p:nvSpPr>
          <p:cNvPr id="3" name="2 Marcador de contenido"/>
          <p:cNvSpPr>
            <a:spLocks noGrp="1"/>
          </p:cNvSpPr>
          <p:nvPr>
            <p:ph sz="quarter" idx="1"/>
          </p:nvPr>
        </p:nvSpPr>
        <p:spPr/>
        <p:txBody>
          <a:bodyPr>
            <a:normAutofit fontScale="92500"/>
          </a:bodyPr>
          <a:lstStyle/>
          <a:p>
            <a:r>
              <a:rPr lang="es-MX" dirty="0" smtClean="0"/>
              <a:t>Son variables que se pueden medir para evaluar, estimar y mostrar los resultados obtenidos respecto a metas establecidas previamente por medio de su comparación en un periodo de tiempo determinado.</a:t>
            </a:r>
          </a:p>
          <a:p>
            <a:endParaRPr lang="es-MX" dirty="0" smtClean="0"/>
          </a:p>
          <a:p>
            <a:pPr lvl="0"/>
            <a:r>
              <a:rPr lang="es-MX" dirty="0" smtClean="0"/>
              <a:t>Herramientas utilizadas para ejemplificar y definir de forma precisa el desarrollo económico en la sociedad.</a:t>
            </a:r>
          </a:p>
          <a:p>
            <a:r>
              <a:rPr lang="es-MX" dirty="0" smtClean="0"/>
              <a:t>Utilizados para dar seguimiento y predecir tendencias de la situación económica, social y política de un país.</a:t>
            </a:r>
          </a:p>
          <a:p>
            <a:pPr lvl="0"/>
            <a:endParaRPr lang="es-MX" sz="2800" dirty="0" smtClean="0">
              <a:latin typeface="Arial" pitchFamily="34" charset="0"/>
              <a:cs typeface="Arial" pitchFamily="34" charset="0"/>
            </a:endParaRPr>
          </a:p>
          <a:p>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Actividad / Tarea </a:t>
            </a:r>
            <a:endParaRPr lang="es-MX" dirty="0"/>
          </a:p>
        </p:txBody>
      </p:sp>
      <p:sp>
        <p:nvSpPr>
          <p:cNvPr id="3" name="2 Marcador de contenido"/>
          <p:cNvSpPr>
            <a:spLocks noGrp="1"/>
          </p:cNvSpPr>
          <p:nvPr>
            <p:ph sz="quarter" idx="1"/>
          </p:nvPr>
        </p:nvSpPr>
        <p:spPr/>
        <p:txBody>
          <a:bodyPr>
            <a:normAutofit lnSpcReduction="10000"/>
          </a:bodyPr>
          <a:lstStyle/>
          <a:p>
            <a:pPr lvl="1">
              <a:buNone/>
            </a:pPr>
            <a:endParaRPr lang="es-MX" dirty="0" smtClean="0"/>
          </a:p>
          <a:p>
            <a:r>
              <a:rPr lang="es-MX" dirty="0" smtClean="0"/>
              <a:t>Copiar las definiciones: </a:t>
            </a:r>
          </a:p>
          <a:p>
            <a:pPr lvl="1"/>
            <a:r>
              <a:rPr lang="es-MX" dirty="0" smtClean="0"/>
              <a:t>PIB</a:t>
            </a:r>
          </a:p>
          <a:p>
            <a:pPr lvl="1"/>
            <a:r>
              <a:rPr lang="es-MX" dirty="0" smtClean="0"/>
              <a:t>INB o PNB</a:t>
            </a:r>
          </a:p>
          <a:p>
            <a:pPr lvl="1"/>
            <a:r>
              <a:rPr lang="es-MX" dirty="0" smtClean="0"/>
              <a:t>PEA </a:t>
            </a:r>
          </a:p>
          <a:p>
            <a:pPr lvl="1"/>
            <a:r>
              <a:rPr lang="es-MX" dirty="0" smtClean="0"/>
              <a:t>IDH</a:t>
            </a:r>
          </a:p>
          <a:p>
            <a:pPr lvl="1"/>
            <a:r>
              <a:rPr lang="es-MX" dirty="0" smtClean="0"/>
              <a:t>Ingreso per cápita</a:t>
            </a:r>
          </a:p>
          <a:p>
            <a:pPr lvl="1"/>
            <a:r>
              <a:rPr lang="es-MX" dirty="0" smtClean="0"/>
              <a:t>Índice de desempleo</a:t>
            </a:r>
          </a:p>
          <a:p>
            <a:pPr lvl="1"/>
            <a:r>
              <a:rPr lang="es-MX" dirty="0" smtClean="0"/>
              <a:t>Etc. </a:t>
            </a:r>
          </a:p>
          <a:p>
            <a:pPr lvl="2">
              <a:buNone/>
            </a:pPr>
            <a:r>
              <a:rPr lang="es-MX" dirty="0" smtClean="0"/>
              <a:t>	(página </a:t>
            </a:r>
            <a:r>
              <a:rPr lang="es-MX" dirty="0" err="1" smtClean="0"/>
              <a:t>weebly</a:t>
            </a:r>
            <a:r>
              <a:rPr lang="es-MX" dirty="0" smtClean="0"/>
              <a:t> “indicadores económicos”)</a:t>
            </a:r>
            <a:endParaRPr lang="es-MX" dirty="0" smtClean="0"/>
          </a:p>
          <a:p>
            <a:pPr lvl="1"/>
            <a:endParaRPr lang="es-MX"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128</TotalTime>
  <Words>180</Words>
  <Application>Microsoft Office PowerPoint</Application>
  <PresentationFormat>Presentación en pantalla (4:3)</PresentationFormat>
  <Paragraphs>36</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Intermedio</vt:lpstr>
      <vt:lpstr>FACTORES QUE INDICAN EL CRECIMIENTO ECONÓMICO</vt:lpstr>
      <vt:lpstr>FINANZAS</vt:lpstr>
      <vt:lpstr>Definición </vt:lpstr>
      <vt:lpstr>Clasificación </vt:lpstr>
      <vt:lpstr>INDICADORES ECONÓMICOS</vt:lpstr>
      <vt:lpstr>Definición </vt:lpstr>
      <vt:lpstr>Actividad / Tarea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FACTORES QUE INDICAN EL CRECIMIENTO ECONÓMICO</dc:title>
  <dc:creator>Kirk</dc:creator>
  <cp:lastModifiedBy>Kirk</cp:lastModifiedBy>
  <cp:revision>15</cp:revision>
  <dcterms:created xsi:type="dcterms:W3CDTF">2014-02-21T01:47:27Z</dcterms:created>
  <dcterms:modified xsi:type="dcterms:W3CDTF">2015-02-24T06:37:11Z</dcterms:modified>
</cp:coreProperties>
</file>