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60" r:id="rId3"/>
    <p:sldId id="266" r:id="rId4"/>
    <p:sldId id="258" r:id="rId5"/>
    <p:sldId id="257" r:id="rId6"/>
    <p:sldId id="259" r:id="rId7"/>
    <p:sldId id="261" r:id="rId8"/>
    <p:sldId id="262" r:id="rId9"/>
    <p:sldId id="264" r:id="rId10"/>
    <p:sldId id="284" r:id="rId11"/>
    <p:sldId id="263" r:id="rId12"/>
    <p:sldId id="265" r:id="rId13"/>
    <p:sldId id="267" r:id="rId14"/>
    <p:sldId id="269" r:id="rId15"/>
    <p:sldId id="270" r:id="rId16"/>
    <p:sldId id="274" r:id="rId17"/>
    <p:sldId id="273" r:id="rId18"/>
    <p:sldId id="279" r:id="rId19"/>
  </p:sldIdLst>
  <p:sldSz cx="9144000" cy="5143500" type="screen16x9"/>
  <p:notesSz cx="6858000" cy="9144000"/>
  <p:embeddedFontLst>
    <p:embeddedFont>
      <p:font typeface="Pangolin" charset="0"/>
      <p:regular r:id="rId21"/>
    </p:embeddedFont>
    <p:embeddedFont>
      <p:font typeface="Inconsolata" charset="0"/>
      <p:regular r:id="rId22"/>
      <p:bold r:id="rId23"/>
    </p:embeddedFont>
    <p:embeddedFont>
      <p:font typeface="Microsoft Sans Serif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25CB5DF-8BC5-4ABF-9591-34AFC18A801E}">
  <a:tblStyle styleId="{B25CB5DF-8BC5-4ABF-9591-34AFC18A80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08" autoAdjust="0"/>
  </p:normalViewPr>
  <p:slideViewPr>
    <p:cSldViewPr>
      <p:cViewPr varScale="1">
        <p:scale>
          <a:sx n="62" d="100"/>
          <a:sy n="62" d="100"/>
        </p:scale>
        <p:origin x="-64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 smtClean="0"/>
              <a:t>El proceso de desarrollo histórico de la Guerra Fría</a:t>
            </a:r>
            <a:endParaRPr lang="es-MX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  <p:pic>
        <p:nvPicPr>
          <p:cNvPr id="1026" name="Picture 2" descr="Resultado de imagen para creaciÃ³n de israel"/>
          <p:cNvPicPr>
            <a:picLocks noChangeAspect="1" noChangeArrowheads="1"/>
          </p:cNvPicPr>
          <p:nvPr/>
        </p:nvPicPr>
        <p:blipFill>
          <a:blip r:embed="rId2"/>
          <a:srcRect l="3346" r="1858"/>
          <a:stretch>
            <a:fillRect/>
          </a:stretch>
        </p:blipFill>
        <p:spPr bwMode="auto">
          <a:xfrm>
            <a:off x="1643042" y="529132"/>
            <a:ext cx="6072230" cy="3971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En 1949 ascendió al poder militar , el dictador </a:t>
            </a:r>
            <a:r>
              <a:rPr lang="es-ES" b="1" dirty="0" smtClean="0"/>
              <a:t>Mao </a:t>
            </a:r>
            <a:r>
              <a:rPr lang="es-ES" b="1" dirty="0" err="1" smtClean="0"/>
              <a:t>Zedong</a:t>
            </a:r>
            <a:r>
              <a:rPr lang="es-ES" dirty="0" smtClean="0"/>
              <a:t>  quien encabezó la Revolución Cultural  en 1966, dando respuesta a las demandas agrarias y sociales.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Logró separar a su país del mundo occidental.</a:t>
            </a: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China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0962" name="AutoShape 2" descr="Resultado de imagen para mao zed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964" name="AutoShape 4" descr="Resultado de imagen para mao zed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66" name="Picture 6" descr="Resultado de imagen para mao zed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1971">
            <a:off x="6858016" y="500048"/>
            <a:ext cx="1476375" cy="1819276"/>
          </a:xfrm>
          <a:prstGeom prst="rect">
            <a:avLst/>
          </a:prstGeom>
          <a:noFill/>
        </p:spPr>
      </p:pic>
      <p:pic>
        <p:nvPicPr>
          <p:cNvPr id="40968" name="Picture 8" descr="Resultado de imagen para china comunis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86064"/>
            <a:ext cx="2643162" cy="1669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357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La guerra de Corea</a:t>
            </a:r>
            <a:endParaRPr sz="2800"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785786" y="1071552"/>
            <a:ext cx="428628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l sur de la península estaba controlado por el bloque capitalista. </a:t>
            </a:r>
            <a:r>
              <a:rPr lang="es-ES" dirty="0" smtClean="0"/>
              <a:t>C</a:t>
            </a:r>
            <a:r>
              <a:rPr lang="en" dirty="0" smtClean="0"/>
              <a:t>on Syngman Rhee como dirigente, puesto por la ONU.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l norte mantenía una postura comunista por lo que eran fuertemente apoyados por Stalin. </a:t>
            </a:r>
            <a:r>
              <a:rPr lang="es-ES" dirty="0" smtClean="0"/>
              <a:t>Kim </a:t>
            </a:r>
            <a:r>
              <a:rPr lang="es-ES" dirty="0" err="1" smtClean="0"/>
              <a:t>Il-Sung</a:t>
            </a:r>
            <a:r>
              <a:rPr lang="es-ES" dirty="0" smtClean="0"/>
              <a:t> era su gobernante.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De 1951 a 1953 ambos frentes avanzaron hacia territorio enemigo. Finalmente se tomó el paralelo 38 como división territorial.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36866" name="Picture 2" descr="Resultado de imagen para guerra de corea mapa"/>
          <p:cNvPicPr>
            <a:picLocks noChangeAspect="1" noChangeArrowheads="1"/>
          </p:cNvPicPr>
          <p:nvPr/>
        </p:nvPicPr>
        <p:blipFill>
          <a:blip r:embed="rId3"/>
          <a:srcRect l="4926" r="17250"/>
          <a:stretch>
            <a:fillRect/>
          </a:stretch>
        </p:blipFill>
        <p:spPr bwMode="auto">
          <a:xfrm rot="170796">
            <a:off x="5491998" y="526305"/>
            <a:ext cx="2857520" cy="3298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 idx="4294967295"/>
          </p:nvPr>
        </p:nvSpPr>
        <p:spPr>
          <a:xfrm>
            <a:off x="714348" y="358385"/>
            <a:ext cx="5857916" cy="7131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C</a:t>
            </a:r>
            <a:r>
              <a:rPr lang="en" dirty="0" smtClean="0"/>
              <a:t>uba y la Crisis de los misiles </a:t>
            </a: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1940506" y="1285866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En E.U. a</a:t>
            </a:r>
            <a:r>
              <a:rPr lang="en" dirty="0" smtClean="0">
                <a:solidFill>
                  <a:schemeClr val="accent2">
                    <a:lumMod val="75000"/>
                  </a:schemeClr>
                </a:solidFill>
                <a:latin typeface="Pangolin"/>
                <a:ea typeface="Pangolin"/>
                <a:cs typeface="Pangolin"/>
                <a:sym typeface="Pangolin"/>
              </a:rPr>
              <a:t>sume la presidencia Eisenhower y le sigue J. F. Kennedy</a:t>
            </a:r>
            <a:endParaRPr>
              <a:solidFill>
                <a:schemeClr val="accent2">
                  <a:lumMod val="75000"/>
                </a:schemeClr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142976" y="2583462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M</a:t>
            </a: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uere Stalin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Asciende al poder </a:t>
            </a:r>
            <a:r>
              <a:rPr lang="es-ES" dirty="0" err="1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Nikita</a:t>
            </a:r>
            <a:r>
              <a:rPr lang="es-ES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s-ES" dirty="0" err="1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Jruschov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642910" y="1285866"/>
            <a:ext cx="1571636" cy="1631362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R</a:t>
            </a: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evolución cubana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1959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8" name="7 CuadroTexto"/>
          <p:cNvSpPr txBox="1"/>
          <p:nvPr/>
        </p:nvSpPr>
        <p:spPr>
          <a:xfrm>
            <a:off x="3500430" y="2928940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Etapa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histórica en donde se generó una tensión mundial debido a que Estados Unidos y la U.R.S.S. movilizaron sus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misiles.</a:t>
            </a:r>
          </a:p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Lo cual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estuvo a punto de generar una guerra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nuclear, teniendo a Cuba como sede entre el 15 y 27 de octubre 1962.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4818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857238"/>
            <a:ext cx="2500298" cy="157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n para mapa guerra f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77144"/>
            <a:ext cx="7358114" cy="3237571"/>
          </a:xfrm>
          <a:prstGeom prst="rect">
            <a:avLst/>
          </a:prstGeom>
          <a:noFill/>
        </p:spPr>
      </p:pic>
      <p:sp>
        <p:nvSpPr>
          <p:cNvPr id="163" name="Google Shape;163;p29"/>
          <p:cNvSpPr txBox="1">
            <a:spLocks noGrp="1"/>
          </p:cNvSpPr>
          <p:nvPr>
            <p:ph type="title" idx="4294967295"/>
          </p:nvPr>
        </p:nvSpPr>
        <p:spPr>
          <a:xfrm>
            <a:off x="866374" y="358385"/>
            <a:ext cx="7706153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l mundo dividido durante la Guerra Fría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4184286" y="2478488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6072198" y="2214560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6786578" y="1357304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5072066" y="3500444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6500826" y="2714626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857224" y="500048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 smtClean="0"/>
              <a:t>V</a:t>
            </a:r>
            <a:r>
              <a:rPr lang="en" sz="7200" dirty="0" smtClean="0"/>
              <a:t>ietnam </a:t>
            </a:r>
            <a:endParaRPr sz="7200"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714348" y="1142990"/>
            <a:ext cx="4500594" cy="342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El gran fracaso estadounidense.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Primera guerra en ser televisada.</a:t>
            </a: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Movimientos de liberación liderados por Ho Chi Minh.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Partición del territorio en dos; el norte bajo el control del “</a:t>
            </a:r>
            <a:r>
              <a:rPr lang="es-ES" dirty="0" err="1" smtClean="0"/>
              <a:t>Viet</a:t>
            </a:r>
            <a:r>
              <a:rPr lang="es-ES" dirty="0" smtClean="0"/>
              <a:t> Minh” con apoyo de armamento soviético y que adoptó el comunismo.</a:t>
            </a:r>
            <a:r>
              <a:rPr lang="es-ES" dirty="0"/>
              <a:t> </a:t>
            </a:r>
            <a:r>
              <a:rPr lang="es-ES" dirty="0" smtClean="0"/>
              <a:t>En el sur E.U. con el apoyo de la ONU impuso un gobierno capitalista.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Después de 17 años (1958-1975) EEUU sale del territorio , Vietnam se reunifica y adopta el comunismo.</a:t>
            </a:r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8676" name="Picture 4" descr="Resultado de imagen para vietnam guerra f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819">
            <a:off x="5496540" y="583362"/>
            <a:ext cx="2727484" cy="277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vietnam guerra fria 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106" y="142858"/>
            <a:ext cx="7062794" cy="491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G</a:t>
            </a:r>
            <a:r>
              <a:rPr lang="en" dirty="0" smtClean="0"/>
              <a:t>obierno de Mijaíl Gorvachov</a:t>
            </a: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866375" y="24288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E</a:t>
            </a:r>
            <a:r>
              <a:rPr lang="en" sz="1800" b="1" dirty="0" smtClean="0"/>
              <a:t>l colapso de la URSS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M</a:t>
            </a:r>
            <a:r>
              <a:rPr lang="en" sz="1400" dirty="0" smtClean="0"/>
              <a:t>uchos países demostraron que el sistema comunista no era viable, ya que existía una tremenda corrupción por lo cual la riqueza del país no se repartía equitativamente entre la población.</a:t>
            </a:r>
            <a:endParaRPr sz="1400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2"/>
          </p:nvPr>
        </p:nvSpPr>
        <p:spPr>
          <a:xfrm>
            <a:off x="857224" y="1214428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E</a:t>
            </a:r>
            <a:r>
              <a:rPr lang="en" sz="1800" b="1" dirty="0" smtClean="0"/>
              <a:t>l enfranmiento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P</a:t>
            </a:r>
            <a:r>
              <a:rPr lang="en" sz="1400" dirty="0" smtClean="0"/>
              <a:t>roceso de distención entre  el bloque capitalista  y el comunista</a:t>
            </a:r>
            <a:endParaRPr sz="1400"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3"/>
          </p:nvPr>
        </p:nvSpPr>
        <p:spPr>
          <a:xfrm>
            <a:off x="5995000" y="1142990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G</a:t>
            </a:r>
            <a:r>
              <a:rPr lang="en" sz="1800" b="1" dirty="0" smtClean="0"/>
              <a:t>lásnot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= transparencia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Programa anticorrupción que limpiaría el gobierno y daría paso a: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2"/>
          </p:nvPr>
        </p:nvSpPr>
        <p:spPr>
          <a:xfrm>
            <a:off x="3430687" y="1961968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Mijaíl Gorvachov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S</a:t>
            </a:r>
            <a:r>
              <a:rPr lang="en" sz="1400" dirty="0" smtClean="0"/>
              <a:t>e dio cuenta de toda la problemática en la URSS y los países del bloque comunista.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P</a:t>
            </a:r>
            <a:r>
              <a:rPr lang="en" sz="1400" dirty="0" smtClean="0"/>
              <a:t>or esto decidió crear dos programas:</a:t>
            </a:r>
            <a:endParaRPr sz="1400"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3"/>
          </p:nvPr>
        </p:nvSpPr>
        <p:spPr>
          <a:xfrm>
            <a:off x="5995000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P</a:t>
            </a:r>
            <a:r>
              <a:rPr lang="en" sz="1800" b="1" dirty="0" smtClean="0"/>
              <a:t>erestroi ka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= renovación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/>
              <a:t>Modelo comunista con más libertades y con una distribución de la riqueza más equitativa.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642910" y="785800"/>
            <a:ext cx="464346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/>
              <a:t>C</a:t>
            </a:r>
            <a:r>
              <a:rPr lang="en" sz="4000" dirty="0" smtClean="0"/>
              <a:t>aida del muro de Berlín</a:t>
            </a:r>
            <a:endParaRPr sz="4000"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5366969" y="928676"/>
            <a:ext cx="2848369" cy="1401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smtClean="0"/>
              <a:t>La Guerra fría “ha terminado”</a:t>
            </a:r>
            <a:endParaRPr sz="1600"/>
          </a:p>
        </p:txBody>
      </p:sp>
      <p:pic>
        <p:nvPicPr>
          <p:cNvPr id="11266" name="Picture 2" descr="Resultado de imagen para caida del muro de ber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33482"/>
            <a:ext cx="3905236" cy="2519507"/>
          </a:xfrm>
          <a:prstGeom prst="rect">
            <a:avLst/>
          </a:prstGeom>
          <a:noFill/>
        </p:spPr>
      </p:pic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160" y="2500312"/>
            <a:ext cx="4179122" cy="250033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71472" y="1571618"/>
            <a:ext cx="45720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Ante la imposibilidad de un sistema ineficiente, después de 28 años, </a:t>
            </a:r>
            <a:r>
              <a:rPr lang="es-E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 9 de noviembre de 1989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, la URSS bajo el mandato de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</a:rPr>
              <a:t>Gorvachov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 aceptó derribar el muro de Berlín.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714348" y="500048"/>
            <a:ext cx="5929354" cy="1196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sz="2800" dirty="0" smtClean="0"/>
              <a:t>L</a:t>
            </a:r>
            <a:r>
              <a:rPr lang="en" sz="2800" dirty="0" smtClean="0"/>
              <a:t>a Guerra Fría es el periodo histórico  donde se dio la confrontación a gran escala entre las dos ideologías hegemónicas: capitalismo y comunismo, creando dos bloques económicos que dividieron al mundo después de la segunda guerra mundial.</a:t>
            </a:r>
            <a:endParaRPr sz="2800"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6" name="5 Estrella de 5 puntas"/>
          <p:cNvSpPr/>
          <p:nvPr/>
        </p:nvSpPr>
        <p:spPr>
          <a:xfrm>
            <a:off x="7143768" y="1142990"/>
            <a:ext cx="1128714" cy="10572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n relacionada"/>
          <p:cNvPicPr>
            <a:picLocks noChangeAspect="1" noChangeArrowheads="1"/>
          </p:cNvPicPr>
          <p:nvPr/>
        </p:nvPicPr>
        <p:blipFill>
          <a:blip r:embed="rId4"/>
          <a:srcRect r="25360"/>
          <a:stretch>
            <a:fillRect/>
          </a:stretch>
        </p:blipFill>
        <p:spPr bwMode="auto">
          <a:xfrm rot="21410162">
            <a:off x="398563" y="594451"/>
            <a:ext cx="2320942" cy="3338481"/>
          </a:xfrm>
          <a:prstGeom prst="rect">
            <a:avLst/>
          </a:prstGeom>
          <a:noFill/>
        </p:spPr>
      </p:pic>
      <p:sp>
        <p:nvSpPr>
          <p:cNvPr id="138" name="Google Shape;138;p26"/>
          <p:cNvSpPr txBox="1">
            <a:spLocks noGrp="1"/>
          </p:cNvSpPr>
          <p:nvPr>
            <p:ph type="title" idx="4294967295"/>
          </p:nvPr>
        </p:nvSpPr>
        <p:spPr>
          <a:xfrm>
            <a:off x="2663400" y="3873625"/>
            <a:ext cx="3621900" cy="9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Al término de la Segunda Guerra Mundial, Alemania fue dividida</a:t>
            </a:r>
            <a:br>
              <a:rPr lang="es-ES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</a:br>
            <a:r>
              <a:rPr lang="es-ES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(1949)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36868" name="Picture 4" descr="Resultado de imagen para republica federal alemana"/>
          <p:cNvPicPr>
            <a:picLocks noChangeAspect="1" noChangeArrowheads="1"/>
          </p:cNvPicPr>
          <p:nvPr/>
        </p:nvPicPr>
        <p:blipFill>
          <a:blip r:embed="rId5"/>
          <a:srcRect l="38181" b="20994"/>
          <a:stretch>
            <a:fillRect/>
          </a:stretch>
        </p:blipFill>
        <p:spPr bwMode="auto">
          <a:xfrm rot="150240">
            <a:off x="6284363" y="544097"/>
            <a:ext cx="2396527" cy="320581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071948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REPÚBLICA FEDERAL ALEMANA.</a:t>
            </a:r>
          </a:p>
          <a:p>
            <a:r>
              <a:rPr lang="es-ES" dirty="0" smtClean="0"/>
              <a:t>CAPIATLISTA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286512" y="3857634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REPÚBLICA DEMOCRÁTICA ALEMANA.</a:t>
            </a:r>
          </a:p>
          <a:p>
            <a:r>
              <a:rPr lang="es-ES" dirty="0" smtClean="0"/>
              <a:t>COMUNISTA</a:t>
            </a:r>
            <a:endParaRPr lang="es-ES" dirty="0"/>
          </a:p>
        </p:txBody>
      </p:sp>
      <p:pic>
        <p:nvPicPr>
          <p:cNvPr id="36872" name="Picture 8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35594"/>
            <a:ext cx="3214709" cy="334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4800" dirty="0" smtClean="0"/>
              <a:t>Política de contención</a:t>
            </a:r>
            <a:endParaRPr sz="480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42910" y="1785932"/>
            <a:ext cx="4572032" cy="2276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s-ES" sz="2400" dirty="0" smtClean="0"/>
              <a:t>Mediante esta política, impulsada por Estados Unidos e Inglaterra se intentaba crear conciencia a cerca de la amenaza que comprometía la “libertad de los países democráticos”; dicha amenaza era </a:t>
            </a:r>
            <a:r>
              <a:rPr lang="es-ES" sz="2400" i="1" dirty="0" smtClean="0"/>
              <a:t>el comunismo</a:t>
            </a:r>
            <a:r>
              <a:rPr lang="es-ES" sz="2400" dirty="0" smtClean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75" name="Google Shape;75;p18" descr="Death_to_stock_photography_Vibrant-(10-of-10)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2685">
            <a:off x="5486986" y="571306"/>
            <a:ext cx="2825099" cy="278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dirty="0" smtClean="0"/>
              <a:t>El telón de acero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57224" y="1357304"/>
            <a:ext cx="571504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S" dirty="0" smtClean="0"/>
              <a:t>A la frontera estipulada en la división de Alemania </a:t>
            </a:r>
            <a:r>
              <a:rPr lang="es-ES" dirty="0" err="1" smtClean="0"/>
              <a:t>Churchil</a:t>
            </a:r>
            <a:r>
              <a:rPr lang="es-ES" dirty="0" smtClean="0"/>
              <a:t> le llamó “el telón de acero”.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Esta frontera, a veces geográfica, a veces simbólica, que dividía ambas facciones.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Un divorcio político total. Ideas, concepciones, formas de gobierno y modelos económicos opuestos completamente.</a:t>
            </a:r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67" name="Google Shape;67;p17" descr="Death_to_stock_communicate_hands_5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804112" y="570673"/>
            <a:ext cx="1607232" cy="15017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4;p17"/>
          <p:cNvSpPr txBox="1">
            <a:spLocks/>
          </p:cNvSpPr>
          <p:nvPr/>
        </p:nvSpPr>
        <p:spPr>
          <a:xfrm>
            <a:off x="4143372" y="1500180"/>
            <a:ext cx="285752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14612" y="1071552"/>
            <a:ext cx="3486300" cy="785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Doctrina Truman</a:t>
            </a: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14612" y="1857370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S</a:t>
            </a:r>
            <a:r>
              <a:rPr lang="en" dirty="0" smtClean="0"/>
              <a:t>e centró en apoyar económica y militarmente a aquellos territorios que estuvieran por adoptar un régimen, </a:t>
            </a:r>
            <a:r>
              <a:rPr lang="en" u="sng" dirty="0" smtClean="0"/>
              <a:t>capitalista</a:t>
            </a:r>
            <a:r>
              <a:rPr lang="en" dirty="0" smtClean="0"/>
              <a:t> o comunista.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P</a:t>
            </a:r>
            <a:r>
              <a:rPr lang="en" dirty="0" smtClean="0"/>
              <a:t>lan Marshall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s-ES" dirty="0" smtClean="0"/>
              <a:t>Destrucción de campos y ciudades.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s-ES" dirty="0" smtClean="0"/>
              <a:t>Sistemas económicos hundidos en la miseria.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s-ES" dirty="0" smtClean="0"/>
              <a:t>Urgencia por reactivar los medios </a:t>
            </a:r>
            <a:r>
              <a:rPr lang="es-ES" dirty="0" smtClean="0"/>
              <a:t>de producción </a:t>
            </a:r>
            <a:r>
              <a:rPr lang="es-ES" dirty="0" smtClean="0"/>
              <a:t>y sacar adelante una enorme cantidad de personas que vivían en la carestía.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A</a:t>
            </a:r>
            <a:r>
              <a:rPr lang="en" dirty="0" smtClean="0"/>
              <a:t>nte esta situación se creó un plan económico que ofrecía créditos para reactivar la industria.  </a:t>
            </a:r>
            <a:r>
              <a:rPr lang="es-ES" dirty="0" smtClean="0"/>
              <a:t>A</a:t>
            </a:r>
            <a:r>
              <a:rPr lang="en" dirty="0" smtClean="0"/>
              <a:t>cuerdo que sirvió para la reconstrucción de Europa, principalmente la parte occidental.</a:t>
            </a: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785951" y="514521"/>
            <a:ext cx="1647138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ctrTitle" idx="4294967295"/>
          </p:nvPr>
        </p:nvSpPr>
        <p:spPr>
          <a:xfrm>
            <a:off x="642910" y="428610"/>
            <a:ext cx="435771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OTAN y Pacto de Varsovia</a:t>
            </a:r>
            <a:endParaRPr sz="4800"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4294967295"/>
          </p:nvPr>
        </p:nvSpPr>
        <p:spPr>
          <a:xfrm>
            <a:off x="785786" y="2143122"/>
            <a:ext cx="4214842" cy="1329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n abril de 1949 se creó la </a:t>
            </a:r>
            <a:r>
              <a:rPr lang="en" b="1" dirty="0" smtClean="0"/>
              <a:t>Organización del Tratado del Atlántico Norte </a:t>
            </a:r>
            <a:r>
              <a:rPr lang="en" dirty="0" smtClean="0"/>
              <a:t> con la intención de tener un respaldo militar en caso de que las fuerzas del bloque comunista trataran de invadir sus territorios. </a:t>
            </a:r>
            <a:r>
              <a:rPr lang="es-ES" dirty="0" smtClean="0"/>
              <a:t>A</a:t>
            </a:r>
            <a:r>
              <a:rPr lang="en" dirty="0" smtClean="0"/>
              <a:t>demás, políticas de comercio fraternal.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9" name="8 CuadroTexto"/>
          <p:cNvSpPr txBox="1"/>
          <p:nvPr/>
        </p:nvSpPr>
        <p:spPr>
          <a:xfrm>
            <a:off x="5357818" y="1071552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572132" y="1000114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C00000"/>
                </a:solidFill>
                <a:latin typeface="Pangolin"/>
                <a:ea typeface="Pangolin"/>
                <a:cs typeface="Pangolin"/>
                <a:sym typeface="Pangolin"/>
              </a:rPr>
              <a:t>Por su parte la </a:t>
            </a:r>
            <a:r>
              <a:rPr lang="es-ES" sz="1800" b="1" dirty="0" smtClean="0">
                <a:solidFill>
                  <a:srgbClr val="C00000"/>
                </a:solidFill>
                <a:latin typeface="Pangolin"/>
                <a:ea typeface="Pangolin"/>
                <a:cs typeface="Pangolin"/>
                <a:sym typeface="Pangolin"/>
              </a:rPr>
              <a:t>URSS</a:t>
            </a:r>
            <a:r>
              <a:rPr lang="es-ES" sz="1800" dirty="0" smtClean="0">
                <a:solidFill>
                  <a:srgbClr val="C00000"/>
                </a:solidFill>
                <a:latin typeface="Pangolin"/>
                <a:ea typeface="Pangolin"/>
                <a:cs typeface="Pangolin"/>
                <a:sym typeface="Pangolin"/>
              </a:rPr>
              <a:t> buscó la manera de construir un bloque parecido a la OTAN, pero inicialmente fue conformado por un “Consejo de Asistencia Mutua” (COMECON). Este Organismo fue sustituido en 1955  por el </a:t>
            </a:r>
            <a:r>
              <a:rPr lang="es-ES" sz="1800" b="1" dirty="0" smtClean="0">
                <a:solidFill>
                  <a:srgbClr val="C00000"/>
                </a:solidFill>
                <a:latin typeface="Pangolin"/>
                <a:ea typeface="Pangolin"/>
                <a:cs typeface="Pangolin"/>
                <a:sym typeface="Pangolin"/>
              </a:rPr>
              <a:t>Pacto de Varsovia.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66375" y="428466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dirty="0" smtClean="0"/>
              <a:t>La creación del E</a:t>
            </a:r>
            <a:r>
              <a:rPr lang="en" sz="2700" dirty="0" smtClean="0"/>
              <a:t>stado </a:t>
            </a:r>
            <a:r>
              <a:rPr lang="en" sz="2700" dirty="0" smtClean="0"/>
              <a:t>de </a:t>
            </a:r>
            <a:r>
              <a:rPr lang="en" sz="2700" dirty="0" smtClean="0"/>
              <a:t>Israel: el origen de un problema que persiste</a:t>
            </a:r>
            <a:endParaRPr sz="2700"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/>
              <a:t>Árabes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/>
              <a:t> </a:t>
            </a:r>
            <a:r>
              <a:rPr lang="es-ES" dirty="0" smtClean="0"/>
              <a:t>palestinos musulmanes que vivían en este territorio.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/>
              <a:t>Apoyados militar y económicamente por el bloque comunista.</a:t>
            </a:r>
            <a:r>
              <a:rPr lang="es-ES" b="1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Su población ha disminuido de manera alarmante desde la conformación de Israel.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/>
              <a:t>Intervención de la ONU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="1" dirty="0" smtClean="0"/>
          </a:p>
          <a:p>
            <a:pPr marL="0" indent="0">
              <a:buFont typeface="Wingdings" pitchFamily="2" charset="2"/>
              <a:buChar char="v"/>
            </a:pPr>
            <a:r>
              <a:rPr lang="es-ES" dirty="0" smtClean="0"/>
              <a:t>Reunir a los</a:t>
            </a:r>
            <a:r>
              <a:rPr lang="en" b="1" dirty="0" smtClean="0"/>
              <a:t> judíos </a:t>
            </a:r>
            <a:r>
              <a:rPr lang="en" dirty="0" smtClean="0"/>
              <a:t>y proveerles un territorio.</a:t>
            </a:r>
          </a:p>
          <a:p>
            <a:pPr marL="0" indent="0">
              <a:buFont typeface="Wingdings" pitchFamily="2" charset="2"/>
              <a:buChar char="v"/>
            </a:pPr>
            <a:endParaRPr lang="es-ES" dirty="0" smtClean="0"/>
          </a:p>
          <a:p>
            <a:pPr marL="0" indent="0">
              <a:buFont typeface="Wingdings" pitchFamily="2" charset="2"/>
              <a:buChar char="v"/>
            </a:pPr>
            <a:r>
              <a:rPr lang="es-ES" dirty="0" smtClean="0"/>
              <a:t>E</a:t>
            </a:r>
            <a:r>
              <a:rPr lang="en" dirty="0" smtClean="0"/>
              <a:t>n 1948 crea el Estado de Israel.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/>
              <a:t>J</a:t>
            </a:r>
            <a:r>
              <a:rPr lang="en" b="1" dirty="0" smtClean="0"/>
              <a:t>udíos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dirty="0" smtClean="0"/>
              <a:t>en el territorios solo eran unas pequeñas colonias sionistas, después de la guerra dieron origen a Israel.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/>
              <a:t>S</a:t>
            </a:r>
            <a:r>
              <a:rPr lang="en" b="1" dirty="0" smtClean="0"/>
              <a:t>iempre respaldados por EEUU</a:t>
            </a:r>
            <a:r>
              <a:rPr lang="en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l bloque capitalista reconoció y apoyó la creación de este Estado.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10082</TotalTime>
  <Words>931</Words>
  <PresentationFormat>Presentación en pantalla (16:9)</PresentationFormat>
  <Paragraphs>97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Pangolin</vt:lpstr>
      <vt:lpstr>Inconsolata</vt:lpstr>
      <vt:lpstr>Wingdings</vt:lpstr>
      <vt:lpstr>Microsoft Sans Serif</vt:lpstr>
      <vt:lpstr>Jaques template</vt:lpstr>
      <vt:lpstr>El proceso de desarrollo histórico de la Guerra Fría</vt:lpstr>
      <vt:lpstr>Diapositiva 2</vt:lpstr>
      <vt:lpstr>Al término de la Segunda Guerra Mundial, Alemania fue dividida (1949)</vt:lpstr>
      <vt:lpstr>Política de contención</vt:lpstr>
      <vt:lpstr>El telón de acero</vt:lpstr>
      <vt:lpstr>Doctrina Truman</vt:lpstr>
      <vt:lpstr>Plan Marshall</vt:lpstr>
      <vt:lpstr>OTAN y Pacto de Varsovia</vt:lpstr>
      <vt:lpstr>La creación del Estado de Israel: el origen de un problema que persiste</vt:lpstr>
      <vt:lpstr>Diapositiva 10</vt:lpstr>
      <vt:lpstr>China</vt:lpstr>
      <vt:lpstr>La guerra de Corea</vt:lpstr>
      <vt:lpstr>Cuba y la Crisis de los misiles </vt:lpstr>
      <vt:lpstr>El mundo dividido durante la Guerra Fría</vt:lpstr>
      <vt:lpstr>Vietnam </vt:lpstr>
      <vt:lpstr>Diapositiva 16</vt:lpstr>
      <vt:lpstr>Gobierno de Mijaíl Gorvachov</vt:lpstr>
      <vt:lpstr>Caida del muro de Berlín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proceso de desarrollo histórico de la Guerra Fría</dc:title>
  <dc:creator>Maestra Olga</dc:creator>
  <cp:lastModifiedBy>Olga</cp:lastModifiedBy>
  <cp:revision>15</cp:revision>
  <dcterms:modified xsi:type="dcterms:W3CDTF">2018-10-22T02:37:08Z</dcterms:modified>
</cp:coreProperties>
</file>