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62" r:id="rId4"/>
    <p:sldId id="258" r:id="rId5"/>
    <p:sldId id="263" r:id="rId6"/>
    <p:sldId id="265" r:id="rId7"/>
    <p:sldId id="264" r:id="rId8"/>
    <p:sldId id="266" r:id="rId9"/>
    <p:sldId id="260" r:id="rId10"/>
    <p:sldId id="267" r:id="rId11"/>
    <p:sldId id="261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7/17/2013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7/17/2013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7/17/2013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7/17/2013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7/17/2013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7/17/2013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7/17/2013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7/17/2013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7/17/2013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7/17/2013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7/17/2013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7/17/2013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Patrimonio cultural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2400" dirty="0" smtClean="0"/>
              <a:t>Clasificación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357007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791677"/>
            <a:ext cx="10058400" cy="3106555"/>
          </a:xfrm>
        </p:spPr>
        <p:txBody>
          <a:bodyPr/>
          <a:lstStyle/>
          <a:p>
            <a:pPr marL="0" indent="0">
              <a:buNone/>
            </a:pPr>
            <a:r>
              <a:rPr lang="es-MX" sz="2400" dirty="0" smtClean="0"/>
              <a:t>Es toda manifestación </a:t>
            </a:r>
            <a:r>
              <a:rPr lang="es-MX" sz="2400" dirty="0"/>
              <a:t>no </a:t>
            </a:r>
            <a:r>
              <a:rPr lang="es-MX" sz="2400" dirty="0" smtClean="0"/>
              <a:t>material </a:t>
            </a:r>
            <a:r>
              <a:rPr lang="es-MX" sz="2400" dirty="0"/>
              <a:t>que </a:t>
            </a:r>
            <a:r>
              <a:rPr lang="es-MX" sz="2400" dirty="0" smtClean="0"/>
              <a:t>emana </a:t>
            </a:r>
            <a:r>
              <a:rPr lang="es-MX" sz="2400" dirty="0"/>
              <a:t>de una cultura en </a:t>
            </a:r>
            <a:r>
              <a:rPr lang="es-MX" sz="2400" dirty="0" smtClean="0"/>
              <a:t>diferentes formas:</a:t>
            </a:r>
            <a:endParaRPr lang="es-MX" sz="2400" dirty="0"/>
          </a:p>
          <a:p>
            <a:pPr lvl="1"/>
            <a:r>
              <a:rPr lang="es-MX" sz="2000" dirty="0"/>
              <a:t>saberes (conocimientos y modos de </a:t>
            </a:r>
            <a:r>
              <a:rPr lang="es-MX" sz="2000" dirty="0" smtClean="0"/>
              <a:t>hacer)</a:t>
            </a:r>
            <a:endParaRPr lang="es-MX" sz="2000" dirty="0"/>
          </a:p>
          <a:p>
            <a:pPr lvl="1"/>
            <a:r>
              <a:rPr lang="es-MX" sz="2000" dirty="0"/>
              <a:t>celebraciones (rituales, </a:t>
            </a:r>
            <a:r>
              <a:rPr lang="es-MX" sz="2000" dirty="0" smtClean="0"/>
              <a:t>festividades </a:t>
            </a:r>
            <a:r>
              <a:rPr lang="es-MX" sz="2000" dirty="0"/>
              <a:t>y prácticas de la vida social</a:t>
            </a:r>
            <a:r>
              <a:rPr lang="es-MX" sz="2000" dirty="0" smtClean="0"/>
              <a:t>)</a:t>
            </a:r>
            <a:endParaRPr lang="es-MX" sz="2000" dirty="0"/>
          </a:p>
          <a:p>
            <a:pPr lvl="1"/>
            <a:r>
              <a:rPr lang="es-MX" sz="2000" dirty="0"/>
              <a:t>formas de expresión (manifestaciones literarias, musicales, plásticas, escénicas, lúdicas, entre otras) </a:t>
            </a:r>
            <a:endParaRPr lang="es-MX" sz="2000" dirty="0" smtClean="0"/>
          </a:p>
          <a:p>
            <a:pPr lvl="1"/>
            <a:r>
              <a:rPr lang="es-MX" sz="2000" dirty="0" smtClean="0"/>
              <a:t>lugares </a:t>
            </a:r>
            <a:r>
              <a:rPr lang="es-MX" sz="2000" dirty="0"/>
              <a:t>(mercados, ferias, santuarios, plazas y demás espacios donde tienen lugar prácticas culturales).</a:t>
            </a:r>
          </a:p>
          <a:p>
            <a:endParaRPr lang="es-MX" dirty="0"/>
          </a:p>
        </p:txBody>
      </p:sp>
      <p:pic>
        <p:nvPicPr>
          <p:cNvPr id="6146" name="Picture 2" descr="http://www.bestwestern.com.mx/wp-content/uploads/2012/08/voladores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613" y="3424261"/>
            <a:ext cx="4345599" cy="289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7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Resumen 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049" y="1840832"/>
            <a:ext cx="10190512" cy="43794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11" y="3729789"/>
            <a:ext cx="974559" cy="27672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193505" y="5462337"/>
            <a:ext cx="168442" cy="1564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86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Fuentes de información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1925053"/>
            <a:ext cx="10058400" cy="4109987"/>
          </a:xfrm>
        </p:spPr>
        <p:txBody>
          <a:bodyPr>
            <a:normAutofit lnSpcReduction="10000"/>
          </a:bodyPr>
          <a:lstStyle/>
          <a:p>
            <a:r>
              <a:rPr lang="es-MX" dirty="0"/>
              <a:t>http://ilam.org</a:t>
            </a:r>
            <a:r>
              <a:rPr lang="es-MX" dirty="0" smtClean="0"/>
              <a:t>/</a:t>
            </a:r>
          </a:p>
          <a:p>
            <a:r>
              <a:rPr lang="es-MX" u="sng" dirty="0"/>
              <a:t>http://www.fusda.org/Revista25-26EL%20PATROMONIO%20CULTURAL%20EN%20MEXICO.pdf</a:t>
            </a:r>
            <a:endParaRPr lang="es-MX" dirty="0"/>
          </a:p>
          <a:p>
            <a:r>
              <a:rPr lang="es-MX" u="sng" dirty="0"/>
              <a:t>http://www.cicodi.org/Publicaciones/CDocumentsandSettingscarmenEscritoriopublicacionesPatrimonioCulturalInmaterial-20983457671.pdf</a:t>
            </a:r>
            <a:endParaRPr lang="es-MX" dirty="0"/>
          </a:p>
          <a:p>
            <a:r>
              <a:rPr lang="es-MX" u="sng" dirty="0"/>
              <a:t>http://www.mexicodesconocido.com.mx/el-tajin.html</a:t>
            </a:r>
            <a:endParaRPr lang="es-MX" dirty="0"/>
          </a:p>
          <a:p>
            <a:r>
              <a:rPr lang="es-MX" u="sng" dirty="0"/>
              <a:t>http://mexicocitymeetings.mx/2012/08/ciudad-de-mexico-sede-de-los-mejores-eventos/</a:t>
            </a:r>
            <a:endParaRPr lang="es-MX" dirty="0"/>
          </a:p>
          <a:p>
            <a:r>
              <a:rPr lang="es-MX" u="sng" dirty="0"/>
              <a:t>http://mx.kalipedia.com/historia-universal/tema/edad-antigua/fotos-toro-alado-khorsabad.html?x1=20070717klphisuni_33.Ies&amp;x=20070717klphisuni_25.Kes</a:t>
            </a:r>
            <a:endParaRPr lang="es-MX" dirty="0"/>
          </a:p>
          <a:p>
            <a:r>
              <a:rPr lang="es-MX" u="sng" dirty="0"/>
              <a:t>http://www.unesco.org/new/es/mexico/work-areas/culture/world-heritage/</a:t>
            </a:r>
            <a:endParaRPr lang="es-MX" dirty="0"/>
          </a:p>
          <a:p>
            <a:r>
              <a:rPr lang="es-MX" u="sng" dirty="0"/>
              <a:t>http://www.yogaindia.es/MEDITACION/CEREMONIAS-Y-RITUALES-P29.html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297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Definición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000" dirty="0"/>
              <a:t>B</a:t>
            </a:r>
            <a:r>
              <a:rPr lang="es-MX" sz="2000" dirty="0" smtClean="0"/>
              <a:t>ienes que </a:t>
            </a:r>
            <a:r>
              <a:rPr lang="es-MX" sz="2000" dirty="0"/>
              <a:t>la </a:t>
            </a:r>
            <a:r>
              <a:rPr lang="es-MX" sz="2000" dirty="0" smtClean="0"/>
              <a:t>historia </a:t>
            </a:r>
            <a:r>
              <a:rPr lang="es-MX" sz="2000" dirty="0"/>
              <a:t>ha legado a una </a:t>
            </a:r>
            <a:r>
              <a:rPr lang="es-MX" sz="2000" dirty="0" smtClean="0"/>
              <a:t>nación.</a:t>
            </a:r>
          </a:p>
          <a:p>
            <a:r>
              <a:rPr lang="es-MX" sz="2000" b="1" dirty="0" smtClean="0"/>
              <a:t>Es </a:t>
            </a:r>
            <a:r>
              <a:rPr lang="es-MX" sz="2000" b="1" dirty="0"/>
              <a:t>la herencia recibida de los antepasados</a:t>
            </a:r>
            <a:r>
              <a:rPr lang="es-MX" sz="2000" dirty="0"/>
              <a:t>, y que viene a ser el testimonio de su existencia, de su visión de mundo, de sus formas de vida y de su manera de </a:t>
            </a:r>
            <a:r>
              <a:rPr lang="es-MX" sz="2000" dirty="0" smtClean="0"/>
              <a:t>ser.</a:t>
            </a:r>
          </a:p>
          <a:p>
            <a:r>
              <a:rPr lang="es-MX" sz="2000" dirty="0" smtClean="0"/>
              <a:t>Aquellos </a:t>
            </a:r>
            <a:r>
              <a:rPr lang="es-MX" sz="2000" dirty="0"/>
              <a:t>que en el presente se crean y a los que la sociedad les otorga una especial importancia histórica, científica, simbólica o estética. </a:t>
            </a:r>
          </a:p>
          <a:p>
            <a:r>
              <a:rPr lang="es-MX" sz="2000" dirty="0" smtClean="0"/>
              <a:t>Es </a:t>
            </a:r>
            <a:r>
              <a:rPr lang="es-MX" sz="2000" dirty="0"/>
              <a:t>también el legado que se deja a las generaciones </a:t>
            </a:r>
            <a:r>
              <a:rPr lang="es-MX" sz="2000" dirty="0" smtClean="0"/>
              <a:t>futuras.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04237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Clasificación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800" dirty="0" smtClean="0"/>
              <a:t>Patrimonio cultural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2400" dirty="0" smtClean="0"/>
              <a:t>Tangible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MX" sz="2400" dirty="0" smtClean="0"/>
              <a:t>Mueble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MX" sz="2400" dirty="0" smtClean="0"/>
              <a:t>Inmueble</a:t>
            </a:r>
          </a:p>
          <a:p>
            <a:pPr lvl="2"/>
            <a:endParaRPr lang="es-MX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2400" dirty="0" smtClean="0"/>
              <a:t>Intangible</a:t>
            </a:r>
          </a:p>
          <a:p>
            <a:pPr lvl="1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006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Patrimonio tangible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1910613"/>
            <a:ext cx="10058400" cy="3931920"/>
          </a:xfrm>
        </p:spPr>
        <p:txBody>
          <a:bodyPr>
            <a:normAutofit/>
          </a:bodyPr>
          <a:lstStyle/>
          <a:p>
            <a:r>
              <a:rPr lang="es-MX" sz="2400" dirty="0" smtClean="0"/>
              <a:t>Definición</a:t>
            </a:r>
            <a:endParaRPr lang="es-MX" dirty="0" smtClean="0"/>
          </a:p>
          <a:p>
            <a:pPr lvl="1"/>
            <a:r>
              <a:rPr lang="es-MX" sz="1800" dirty="0" smtClean="0"/>
              <a:t>Está </a:t>
            </a:r>
            <a:r>
              <a:rPr lang="es-MX" sz="1800" dirty="0"/>
              <a:t>constituido por objetos que tienen sustancia física y pueden ser conservados y restaurados por algún tipo de </a:t>
            </a:r>
            <a:r>
              <a:rPr lang="es-MX" sz="1800" dirty="0" smtClean="0"/>
              <a:t>intervención.</a:t>
            </a:r>
          </a:p>
          <a:p>
            <a:pPr lvl="1"/>
            <a:r>
              <a:rPr lang="es-MX" sz="1800" dirty="0" smtClean="0"/>
              <a:t>Son </a:t>
            </a:r>
            <a:r>
              <a:rPr lang="es-MX" sz="1800" dirty="0"/>
              <a:t>aquellas manifestaciones sustentadas por elementos materiales productos de la arquitectura, el urbanismo, la arqueología, la artesanía, entre otros.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69" y="3670594"/>
            <a:ext cx="4098758" cy="273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49270" y="782053"/>
            <a:ext cx="7275930" cy="5228924"/>
          </a:xfrm>
        </p:spPr>
        <p:txBody>
          <a:bodyPr/>
          <a:lstStyle/>
          <a:p>
            <a:pPr marL="0" indent="0">
              <a:buNone/>
            </a:pPr>
            <a:r>
              <a:rPr lang="es-MX" sz="2800" dirty="0"/>
              <a:t>Bienes muebles</a:t>
            </a:r>
            <a:r>
              <a:rPr lang="es-MX" dirty="0"/>
              <a:t>: </a:t>
            </a:r>
            <a:r>
              <a:rPr lang="es-MX" sz="2000" dirty="0"/>
              <a:t>son los productos materiales de la cultura, susceptibles de ser </a:t>
            </a:r>
            <a:r>
              <a:rPr lang="es-MX" sz="2000" u="sng" dirty="0"/>
              <a:t>trasladados</a:t>
            </a:r>
            <a:r>
              <a:rPr lang="es-MX" sz="2000" dirty="0"/>
              <a:t> de un lugar a otro. </a:t>
            </a:r>
            <a:endParaRPr lang="es-MX" sz="2000" dirty="0" smtClean="0"/>
          </a:p>
          <a:p>
            <a:pPr marL="0" indent="0">
              <a:buNone/>
            </a:pPr>
            <a:r>
              <a:rPr lang="es-MX" sz="2000" dirty="0" smtClean="0"/>
              <a:t>Es </a:t>
            </a:r>
            <a:r>
              <a:rPr lang="es-MX" sz="2000" dirty="0"/>
              <a:t>decir, todos los bienes materiales móviles que son expresión o testimonio de la creación humana o de la evolución de la naturaleza que tienen un valor arqueológico, histórico, artístico, científico y/o </a:t>
            </a:r>
            <a:r>
              <a:rPr lang="es-MX" sz="2000" dirty="0" smtClean="0"/>
              <a:t>técnico.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1026" name="Picture 2" descr="http://bohemianalien.files.wordpress.com/2007/11/venus_de_mi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7" y="716615"/>
            <a:ext cx="2334962" cy="535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7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na Lisa/Foto: Museo del Louvr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495" y="705310"/>
            <a:ext cx="3598278" cy="56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kalipedia.com/kalipediamedia/historia/media/200707/17/hisuniversal/20070717klphisuni_33.Ies.S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333" y="921879"/>
            <a:ext cx="254317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70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799" y="854242"/>
            <a:ext cx="9196137" cy="1480235"/>
          </a:xfrm>
        </p:spPr>
        <p:txBody>
          <a:bodyPr/>
          <a:lstStyle/>
          <a:p>
            <a:r>
              <a:rPr lang="es-MX" sz="2800" dirty="0"/>
              <a:t>Bienes inmuebles</a:t>
            </a:r>
            <a:r>
              <a:rPr lang="es-MX" sz="2400" dirty="0"/>
              <a:t>:</a:t>
            </a:r>
            <a:r>
              <a:rPr lang="es-MX" dirty="0"/>
              <a:t> </a:t>
            </a:r>
            <a:r>
              <a:rPr lang="es-MX" sz="2000" dirty="0"/>
              <a:t>son bienes amovibles que son expresión o testimonio de la creación humana o de la evolución de la </a:t>
            </a:r>
            <a:r>
              <a:rPr lang="es-MX" sz="2000" dirty="0" smtClean="0"/>
              <a:t>naturaleza. </a:t>
            </a:r>
          </a:p>
          <a:p>
            <a:endParaRPr lang="es-MX" dirty="0"/>
          </a:p>
        </p:txBody>
      </p:sp>
      <p:pic>
        <p:nvPicPr>
          <p:cNvPr id="2052" name="Picture 4" descr="http://elregio.com/wp-content/uploads/2013/03/i2613puebla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354" y="2334477"/>
            <a:ext cx="52387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1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a1.www.unesco.org/new/fileadmin/MULTIMEDIA/FIELD/Mexico/images/cultura%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554" y="1704373"/>
            <a:ext cx="27813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exicodesconocido.com.mx/assets/images/destinos/el%20tajin/piramide_nichos_el_taj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933" y="1847247"/>
            <a:ext cx="60007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26048"/>
          </a:xfrm>
        </p:spPr>
        <p:txBody>
          <a:bodyPr/>
          <a:lstStyle/>
          <a:p>
            <a:r>
              <a:rPr lang="es-MX" dirty="0" smtClean="0"/>
              <a:t>Patrimonio intangible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1624263"/>
            <a:ext cx="10058400" cy="4410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 smtClean="0"/>
              <a:t>Puede </a:t>
            </a:r>
            <a:r>
              <a:rPr lang="es-MX" sz="2000" dirty="0"/>
              <a:t>ser definido como el conjunto de elementos sin sustancia </a:t>
            </a:r>
            <a:r>
              <a:rPr lang="es-MX" sz="2000" dirty="0" smtClean="0"/>
              <a:t>física.</a:t>
            </a:r>
          </a:p>
          <a:p>
            <a:pPr marL="0" indent="0">
              <a:buNone/>
            </a:pPr>
            <a:r>
              <a:rPr lang="es-MX" sz="2000" dirty="0" smtClean="0"/>
              <a:t>Formas de </a:t>
            </a:r>
            <a:r>
              <a:rPr lang="es-MX" sz="2000" dirty="0"/>
              <a:t>conducta que procede de una cultura </a:t>
            </a:r>
            <a:r>
              <a:rPr lang="es-MX" sz="2000" dirty="0" smtClean="0"/>
              <a:t>indígena, tradicional o popular; </a:t>
            </a:r>
            <a:r>
              <a:rPr lang="es-MX" sz="2000" dirty="0"/>
              <a:t>el cual se transmite oralmente o mediante gestos y se modifica con el transcurso del tiempo a través de un proceso de recreación colectiva.</a:t>
            </a:r>
            <a:br>
              <a:rPr lang="es-MX" sz="2000" dirty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5122" name="Picture 2" descr="http://www.giramondo.it/uploads/pubblicazioni/app_314/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071" y="3487059"/>
            <a:ext cx="4136022" cy="299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3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TC103457510[[fn=Estampado]]</Template>
  <TotalTime>473</TotalTime>
  <Words>379</Words>
  <Application>Microsoft Office PowerPoint</Application>
  <PresentationFormat>Panorámica</PresentationFormat>
  <Paragraphs>39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</vt:lpstr>
      <vt:lpstr>Savon</vt:lpstr>
      <vt:lpstr>Patrimonio cultural</vt:lpstr>
      <vt:lpstr>Definición </vt:lpstr>
      <vt:lpstr>Clasificación </vt:lpstr>
      <vt:lpstr>Patrimonio tangible</vt:lpstr>
      <vt:lpstr>Presentación de PowerPoint</vt:lpstr>
      <vt:lpstr>Presentación de PowerPoint</vt:lpstr>
      <vt:lpstr>Presentación de PowerPoint</vt:lpstr>
      <vt:lpstr>Presentación de PowerPoint</vt:lpstr>
      <vt:lpstr>Patrimonio intangible</vt:lpstr>
      <vt:lpstr>Presentación de PowerPoint</vt:lpstr>
      <vt:lpstr>Resumen </vt:lpstr>
      <vt:lpstr>Fuentes de información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Patrimonio cultural</dc:title>
  <dc:creator>Olga</dc:creator>
  <cp:lastModifiedBy>Olga</cp:lastModifiedBy>
  <cp:revision>20</cp:revision>
  <dcterms:created xsi:type="dcterms:W3CDTF">2013-07-17T04:13:06Z</dcterms:created>
  <dcterms:modified xsi:type="dcterms:W3CDTF">2013-07-18T03:59:37Z</dcterms:modified>
</cp:coreProperties>
</file>