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8" r:id="rId4"/>
    <p:sldId id="258" r:id="rId5"/>
    <p:sldId id="259" r:id="rId6"/>
    <p:sldId id="260" r:id="rId7"/>
    <p:sldId id="261" r:id="rId8"/>
    <p:sldId id="262" r:id="rId9"/>
    <p:sldId id="279" r:id="rId10"/>
    <p:sldId id="277" r:id="rId11"/>
    <p:sldId id="265" r:id="rId12"/>
    <p:sldId id="266" r:id="rId13"/>
    <p:sldId id="268" r:id="rId14"/>
    <p:sldId id="269" r:id="rId15"/>
    <p:sldId id="270" r:id="rId16"/>
    <p:sldId id="271" r:id="rId17"/>
    <p:sldId id="272" r:id="rId18"/>
    <p:sldId id="274"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Segundo parcial</a:t>
            </a:r>
            <a:endParaRPr lang="en-US" dirty="0"/>
          </a:p>
        </p:txBody>
      </p:sp>
      <p:sp>
        <p:nvSpPr>
          <p:cNvPr id="3" name="Subtítulo 2"/>
          <p:cNvSpPr>
            <a:spLocks noGrp="1"/>
          </p:cNvSpPr>
          <p:nvPr>
            <p:ph type="subTitle" idx="1"/>
          </p:nvPr>
        </p:nvSpPr>
        <p:spPr/>
        <p:txBody>
          <a:bodyPr/>
          <a:lstStyle/>
          <a:p>
            <a:r>
              <a:rPr lang="es-MX" dirty="0" smtClean="0"/>
              <a:t>repaso</a:t>
            </a:r>
            <a:endParaRPr lang="en-US" dirty="0"/>
          </a:p>
        </p:txBody>
      </p:sp>
    </p:spTree>
    <p:extLst>
      <p:ext uri="{BB962C8B-B14F-4D97-AF65-F5344CB8AC3E}">
        <p14:creationId xmlns:p14="http://schemas.microsoft.com/office/powerpoint/2010/main" val="72186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Política Colonialista de España y </a:t>
            </a:r>
            <a:r>
              <a:rPr lang="es-MX" dirty="0" err="1" smtClean="0"/>
              <a:t>portugal</a:t>
            </a:r>
            <a:endParaRPr lang="en-US" dirty="0"/>
          </a:p>
        </p:txBody>
      </p:sp>
      <p:sp>
        <p:nvSpPr>
          <p:cNvPr id="3" name="Marcador de contenido 2"/>
          <p:cNvSpPr>
            <a:spLocks noGrp="1"/>
          </p:cNvSpPr>
          <p:nvPr>
            <p:ph idx="1"/>
          </p:nvPr>
        </p:nvSpPr>
        <p:spPr/>
        <p:txBody>
          <a:bodyPr>
            <a:normAutofit fontScale="85000" lnSpcReduction="20000"/>
          </a:bodyPr>
          <a:lstStyle/>
          <a:p>
            <a:r>
              <a:rPr lang="es-MX" dirty="0" smtClean="0"/>
              <a:t>Cuando el imperio romano de oriente cayó en poder de los turcos, los europeos buscaron una nueva ruta comercial, ya que la Ruta de la Seda</a:t>
            </a:r>
            <a:r>
              <a:rPr lang="es-MX" dirty="0"/>
              <a:t> </a:t>
            </a:r>
            <a:r>
              <a:rPr lang="es-MX" dirty="0" smtClean="0"/>
              <a:t>que había servido </a:t>
            </a:r>
            <a:r>
              <a:rPr lang="es-MX" dirty="0"/>
              <a:t>para transportar productos de Asia a  Europa  </a:t>
            </a:r>
            <a:r>
              <a:rPr lang="es-MX" dirty="0" smtClean="0"/>
              <a:t>también cayó </a:t>
            </a:r>
            <a:r>
              <a:rPr lang="es-MX" dirty="0"/>
              <a:t>en manos de los </a:t>
            </a:r>
            <a:r>
              <a:rPr lang="es-MX" dirty="0" smtClean="0"/>
              <a:t>turco-otomanos.</a:t>
            </a:r>
          </a:p>
          <a:p>
            <a:r>
              <a:rPr lang="es-MX" dirty="0" smtClean="0"/>
              <a:t>A partir del siglo XII se usaban los mapas portulanos, porque señalaban los puertos que se iban descubriendo y fueron de suma importancia para los navegantes.  Asimismo, el uso de la brújula y el astrolabio permitieron que los viajes marítimos fueran cada vez más alejados de las costas.</a:t>
            </a:r>
          </a:p>
          <a:p>
            <a:r>
              <a:rPr lang="es-MX" dirty="0" smtClean="0"/>
              <a:t>Los portugueses decidieron tomar el camino hacia el sur liderados por Enrique El Navegante, esto permitió encontrar la ruta hacia la India por medio del cabo de Buena Esperanza que fue descubierto por Bartolomé Díaz, quien fue el primer europeo en llegar al océano Índico por el Atlántico. Otras expediciones fueron las de Vasco de Gama y Pedro </a:t>
            </a:r>
            <a:r>
              <a:rPr lang="es-MX" dirty="0" err="1" smtClean="0"/>
              <a:t>Álvares</a:t>
            </a:r>
            <a:r>
              <a:rPr lang="es-MX" dirty="0" smtClean="0"/>
              <a:t>.</a:t>
            </a:r>
          </a:p>
          <a:p>
            <a:r>
              <a:rPr lang="es-MX" dirty="0" smtClean="0"/>
              <a:t>Los españoles tomaron la ruta hacia el occidente lo que les permitió descubrir América en 1492. </a:t>
            </a:r>
            <a:endParaRPr lang="en-US" dirty="0"/>
          </a:p>
        </p:txBody>
      </p:sp>
    </p:spTree>
    <p:extLst>
      <p:ext uri="{BB962C8B-B14F-4D97-AF65-F5344CB8AC3E}">
        <p14:creationId xmlns:p14="http://schemas.microsoft.com/office/powerpoint/2010/main" val="62248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Línea Alejandrina y Tratado de </a:t>
            </a:r>
            <a:r>
              <a:rPr lang="es-MX" dirty="0" err="1" smtClean="0"/>
              <a:t>Tordesilla</a:t>
            </a:r>
            <a:endParaRPr lang="en-US" dirty="0"/>
          </a:p>
        </p:txBody>
      </p:sp>
      <p:sp>
        <p:nvSpPr>
          <p:cNvPr id="3" name="Marcador de contenido 2"/>
          <p:cNvSpPr>
            <a:spLocks noGrp="1"/>
          </p:cNvSpPr>
          <p:nvPr>
            <p:ph idx="1"/>
          </p:nvPr>
        </p:nvSpPr>
        <p:spPr>
          <a:xfrm>
            <a:off x="464024" y="1853754"/>
            <a:ext cx="4585648" cy="4323209"/>
          </a:xfrm>
        </p:spPr>
        <p:txBody>
          <a:bodyPr>
            <a:normAutofit/>
          </a:bodyPr>
          <a:lstStyle/>
          <a:p>
            <a:r>
              <a:rPr lang="es-MX" dirty="0" smtClean="0"/>
              <a:t>Los españoles buscaron el respaldo del papa Alejandro VI para proteger sus nuevos territorios. El papa proclamó 2 Bulas:</a:t>
            </a:r>
          </a:p>
          <a:p>
            <a:pPr lvl="1"/>
            <a:r>
              <a:rPr lang="es-MX" dirty="0" smtClean="0"/>
              <a:t>Inter </a:t>
            </a:r>
            <a:r>
              <a:rPr lang="es-MX" dirty="0" err="1" smtClean="0"/>
              <a:t>Caetera</a:t>
            </a:r>
            <a:r>
              <a:rPr lang="es-MX" dirty="0" smtClean="0"/>
              <a:t> </a:t>
            </a:r>
            <a:r>
              <a:rPr lang="es-MX" dirty="0" err="1" smtClean="0"/>
              <a:t>Divinae</a:t>
            </a:r>
            <a:r>
              <a:rPr lang="es-MX" dirty="0" smtClean="0"/>
              <a:t> </a:t>
            </a:r>
            <a:r>
              <a:rPr lang="es-MX" dirty="0" err="1" smtClean="0"/>
              <a:t>Maieistat</a:t>
            </a:r>
            <a:endParaRPr lang="es-MX" dirty="0"/>
          </a:p>
          <a:p>
            <a:pPr lvl="1"/>
            <a:r>
              <a:rPr lang="es-MX" dirty="0" err="1" smtClean="0"/>
              <a:t>Eximice</a:t>
            </a:r>
            <a:r>
              <a:rPr lang="es-MX" dirty="0" smtClean="0"/>
              <a:t> </a:t>
            </a:r>
            <a:r>
              <a:rPr lang="es-MX" dirty="0" err="1" smtClean="0"/>
              <a:t>Devotionis</a:t>
            </a:r>
            <a:endParaRPr lang="es-MX" dirty="0" smtClean="0"/>
          </a:p>
          <a:p>
            <a:endParaRPr lang="es-MX" dirty="0" smtClean="0"/>
          </a:p>
          <a:p>
            <a:r>
              <a:rPr lang="es-MX" dirty="0" smtClean="0"/>
              <a:t>Portugal protestó por la ubicación de la Línea Alejandrina y en 1494 se firmó el Tratado de Tordesillas.</a:t>
            </a:r>
            <a:endParaRPr lang="en-US" dirty="0"/>
          </a:p>
        </p:txBody>
      </p:sp>
      <p:pic>
        <p:nvPicPr>
          <p:cNvPr id="1026" name="Picture 2" descr="Resultado de imagen para linea alejandrina y tratado de tordesillas ma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9623" y="1310185"/>
            <a:ext cx="4702174" cy="533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565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Descubrimiento de América</a:t>
            </a:r>
            <a:endParaRPr lang="en-US" dirty="0"/>
          </a:p>
        </p:txBody>
      </p:sp>
      <p:sp>
        <p:nvSpPr>
          <p:cNvPr id="3" name="Marcador de contenido 2"/>
          <p:cNvSpPr>
            <a:spLocks noGrp="1"/>
          </p:cNvSpPr>
          <p:nvPr>
            <p:ph idx="1"/>
          </p:nvPr>
        </p:nvSpPr>
        <p:spPr>
          <a:xfrm>
            <a:off x="5104262" y="1419366"/>
            <a:ext cx="6660108" cy="5438633"/>
          </a:xfrm>
        </p:spPr>
        <p:txBody>
          <a:bodyPr>
            <a:normAutofit/>
          </a:bodyPr>
          <a:lstStyle/>
          <a:p>
            <a:endParaRPr lang="es-MX" dirty="0" smtClean="0"/>
          </a:p>
          <a:p>
            <a:r>
              <a:rPr lang="es-MX" dirty="0" err="1" smtClean="0"/>
              <a:t>Cristobal</a:t>
            </a:r>
            <a:r>
              <a:rPr lang="es-MX" dirty="0" smtClean="0"/>
              <a:t> </a:t>
            </a:r>
            <a:r>
              <a:rPr lang="es-MX" dirty="0" smtClean="0"/>
              <a:t>Colón logró convencer a los reyes católicos de España, Fernando de Aragón e Isabel de Castilla, que recién habían unificado su imperio y habían expulsado a los árabes de España, que financiaran una expedición para encontrar una nueva ruta a la India.</a:t>
            </a:r>
          </a:p>
          <a:p>
            <a:endParaRPr lang="es-MX" dirty="0" smtClean="0"/>
          </a:p>
          <a:p>
            <a:r>
              <a:rPr lang="es-MX" dirty="0" smtClean="0"/>
              <a:t>Los reyes firmaron las Capitulaciones de Santa Fe con Colón, en las que otorgaban el cargo de Almirante, gobernador de todas las islas y tierras que descubriera y la décima parte de todo lo que explotara.</a:t>
            </a:r>
          </a:p>
        </p:txBody>
      </p:sp>
      <p:pic>
        <p:nvPicPr>
          <p:cNvPr id="2050" name="Picture 2" descr="Resultado de imagen para llegada de colon a amer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366709"/>
            <a:ext cx="4962557" cy="2792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199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EXPEDICIONES AL TERRITORIO MEXICANO</a:t>
            </a:r>
            <a:endParaRPr lang="en-US" dirty="0"/>
          </a:p>
        </p:txBody>
      </p:sp>
      <p:sp>
        <p:nvSpPr>
          <p:cNvPr id="3" name="Marcador de contenido 2"/>
          <p:cNvSpPr>
            <a:spLocks noGrp="1"/>
          </p:cNvSpPr>
          <p:nvPr>
            <p:ph idx="1"/>
          </p:nvPr>
        </p:nvSpPr>
        <p:spPr>
          <a:xfrm>
            <a:off x="368490" y="2183642"/>
            <a:ext cx="11823510" cy="4674357"/>
          </a:xfrm>
        </p:spPr>
        <p:txBody>
          <a:bodyPr>
            <a:normAutofit/>
          </a:bodyPr>
          <a:lstStyle/>
          <a:p>
            <a:r>
              <a:rPr lang="es-MX" dirty="0" smtClean="0"/>
              <a:t>Cuba </a:t>
            </a:r>
            <a:r>
              <a:rPr lang="es-MX" dirty="0" smtClean="0"/>
              <a:t>se convirtió en el punto de partida de las nuevas expediciones hacia lo que hoy es el territorio mexicano</a:t>
            </a:r>
            <a:r>
              <a:rPr lang="en-US" dirty="0" smtClean="0"/>
              <a:t>.</a:t>
            </a:r>
          </a:p>
          <a:p>
            <a:pPr lvl="1"/>
            <a:r>
              <a:rPr lang="es-MX" dirty="0" smtClean="0"/>
              <a:t>En 1511 llegaron los primeros españoles a las costas de Yucatán después de que la expedición naufragara. Sobrevivieron Jerónimo de Aguilar y Gonzalo Guerrero quien se integró a una comunidad maya, de él nacieron los primeros mestizos mexicanos.</a:t>
            </a:r>
          </a:p>
          <a:p>
            <a:pPr lvl="1"/>
            <a:r>
              <a:rPr lang="es-MX" dirty="0" smtClean="0"/>
              <a:t>En 1517 SEGUNDA EXPEDICIÓN</a:t>
            </a:r>
          </a:p>
          <a:p>
            <a:pPr lvl="1"/>
            <a:r>
              <a:rPr lang="es-MX" dirty="0" smtClean="0"/>
              <a:t>En </a:t>
            </a:r>
            <a:r>
              <a:rPr lang="es-MX" dirty="0" smtClean="0"/>
              <a:t>1518 </a:t>
            </a:r>
            <a:r>
              <a:rPr lang="es-MX" dirty="0" smtClean="0"/>
              <a:t>TERCERA EXPEDICIÓN</a:t>
            </a:r>
            <a:endParaRPr lang="es-MX" dirty="0" smtClean="0"/>
          </a:p>
          <a:p>
            <a:pPr lvl="1"/>
            <a:r>
              <a:rPr lang="es-MX" dirty="0" smtClean="0"/>
              <a:t>En </a:t>
            </a:r>
            <a:r>
              <a:rPr lang="es-MX" dirty="0" smtClean="0"/>
              <a:t>1519 Hernán Cortés </a:t>
            </a:r>
            <a:r>
              <a:rPr lang="es-MX" dirty="0" smtClean="0"/>
              <a:t>Llega </a:t>
            </a:r>
            <a:r>
              <a:rPr lang="es-MX" dirty="0" smtClean="0"/>
              <a:t>a Cozumel, ahí se les unió Jerónimo de Aguilar quien ya dominaba la lengua maya y fungió como intérprete. Llegaron a Tabasco donde derrotaron a los indígenas y estos les regalaron un grupo de 20 mujeres, entre ellas estaba la Malinche, quien también serviría de intérprete a Cortés, ya que hablaba maya y náhuatl.</a:t>
            </a:r>
          </a:p>
          <a:p>
            <a:pPr lvl="1"/>
            <a:endParaRPr lang="es-MX" dirty="0" smtClean="0"/>
          </a:p>
        </p:txBody>
      </p:sp>
    </p:spTree>
    <p:extLst>
      <p:ext uri="{BB962C8B-B14F-4D97-AF65-F5344CB8AC3E}">
        <p14:creationId xmlns:p14="http://schemas.microsoft.com/office/powerpoint/2010/main" val="1856035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1026" name="Picture 2" descr="Resultado de imagen para expediciones españolas a mexico ma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2890" y="537897"/>
            <a:ext cx="9921922" cy="542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985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Conquista de Tenochtitlán</a:t>
            </a:r>
            <a:endParaRPr lang="en-US" dirty="0"/>
          </a:p>
        </p:txBody>
      </p:sp>
      <p:sp>
        <p:nvSpPr>
          <p:cNvPr id="3" name="Marcador de contenido 2"/>
          <p:cNvSpPr>
            <a:spLocks noGrp="1"/>
          </p:cNvSpPr>
          <p:nvPr>
            <p:ph idx="1"/>
          </p:nvPr>
        </p:nvSpPr>
        <p:spPr/>
        <p:txBody>
          <a:bodyPr>
            <a:normAutofit/>
          </a:bodyPr>
          <a:lstStyle/>
          <a:p>
            <a:r>
              <a:rPr lang="es-MX" dirty="0" smtClean="0"/>
              <a:t>Una vez que Cortés se enteró de la leyenda de Quetzalcóatl realizó una demostración para los embajadores de Moctezuma con las armas de fuego que traía, de esta manera consiguió convencerlos de que eran dioses (</a:t>
            </a:r>
            <a:r>
              <a:rPr lang="es-MX" dirty="0" err="1" smtClean="0"/>
              <a:t>Teúles</a:t>
            </a:r>
            <a:r>
              <a:rPr lang="es-MX" dirty="0" smtClean="0"/>
              <a:t>).</a:t>
            </a:r>
          </a:p>
          <a:p>
            <a:endParaRPr lang="en-US" dirty="0"/>
          </a:p>
        </p:txBody>
      </p:sp>
      <p:pic>
        <p:nvPicPr>
          <p:cNvPr id="2050" name="Picture 2" descr="Resultado de imagen para leyenda de quetzalcoatl h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752020"/>
            <a:ext cx="5734050" cy="28860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9943" y="3752020"/>
            <a:ext cx="4573857" cy="2744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701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05218" y="887104"/>
            <a:ext cx="10548582" cy="5289859"/>
          </a:xfrm>
        </p:spPr>
        <p:txBody>
          <a:bodyPr>
            <a:normAutofit/>
          </a:bodyPr>
          <a:lstStyle/>
          <a:p>
            <a:r>
              <a:rPr lang="es-MX" dirty="0"/>
              <a:t>Los totonacas de </a:t>
            </a:r>
            <a:r>
              <a:rPr lang="es-MX" dirty="0" err="1"/>
              <a:t>Cempoala</a:t>
            </a:r>
            <a:r>
              <a:rPr lang="es-MX" dirty="0"/>
              <a:t> fueron los primeros aliados de los españoles, posteriormente se les unieron los tlaxcaltecas después de haber sido derrotados por los europeos</a:t>
            </a:r>
            <a:r>
              <a:rPr lang="es-MX" dirty="0" smtClean="0"/>
              <a:t>.</a:t>
            </a:r>
          </a:p>
          <a:p>
            <a:endParaRPr lang="es-MX" dirty="0"/>
          </a:p>
          <a:p>
            <a:r>
              <a:rPr lang="es-MX" dirty="0"/>
              <a:t>Los españoles avanzaron a Cholula, donde se registró la primera matanza de la conquista</a:t>
            </a:r>
            <a:r>
              <a:rPr lang="es-MX" dirty="0" smtClean="0"/>
              <a:t>.</a:t>
            </a:r>
          </a:p>
          <a:p>
            <a:endParaRPr lang="es-MX" dirty="0"/>
          </a:p>
          <a:p>
            <a:r>
              <a:rPr lang="es-MX" dirty="0"/>
              <a:t>Cortés y sus fuerzas llegaron al Valle de México a través de lo que se ha conocido como El paso de Cortés, entre los volcanes Popocatépetl e Iztaccíhuatl</a:t>
            </a:r>
            <a:r>
              <a:rPr lang="es-MX" dirty="0" smtClean="0"/>
              <a:t>.</a:t>
            </a:r>
          </a:p>
          <a:p>
            <a:endParaRPr lang="es-MX" dirty="0"/>
          </a:p>
          <a:p>
            <a:r>
              <a:rPr lang="es-MX" dirty="0"/>
              <a:t>Los españoles quedaron completamente sorprendidos con la belleza de Tenochtitlán. Fueron recibidos por Moctezuma.</a:t>
            </a:r>
          </a:p>
          <a:p>
            <a:endParaRPr lang="es-MX" dirty="0"/>
          </a:p>
          <a:p>
            <a:pPr marL="0" indent="0">
              <a:buNone/>
            </a:pPr>
            <a:endParaRPr lang="en-US" dirty="0"/>
          </a:p>
        </p:txBody>
      </p:sp>
    </p:spTree>
    <p:extLst>
      <p:ext uri="{BB962C8B-B14F-4D97-AF65-F5344CB8AC3E}">
        <p14:creationId xmlns:p14="http://schemas.microsoft.com/office/powerpoint/2010/main" val="1816304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68742"/>
            <a:ext cx="10515600" cy="5691117"/>
          </a:xfrm>
        </p:spPr>
        <p:txBody>
          <a:bodyPr>
            <a:normAutofit fontScale="92500" lnSpcReduction="10000"/>
          </a:bodyPr>
          <a:lstStyle/>
          <a:p>
            <a:r>
              <a:rPr lang="es-MX" dirty="0" smtClean="0"/>
              <a:t>Cortés tuvo que dejar a Pedro de Alvarado a cargo de la ciudad y fue cuando se llevo a cabo la Matanza de </a:t>
            </a:r>
            <a:r>
              <a:rPr lang="es-MX" dirty="0" err="1" smtClean="0"/>
              <a:t>Tóxcatl</a:t>
            </a:r>
            <a:r>
              <a:rPr lang="es-MX" dirty="0" smtClean="0"/>
              <a:t> o del Templo Mayor, lo cual provocó un levantamiento armado en contra de los españoles.</a:t>
            </a:r>
          </a:p>
          <a:p>
            <a:endParaRPr lang="es-MX" dirty="0" smtClean="0"/>
          </a:p>
          <a:p>
            <a:r>
              <a:rPr lang="es-MX" dirty="0" smtClean="0"/>
              <a:t>Cuando regresa Cortés obliga a Moctezuma a calmar al pueblo, pero la gente respondió con flechas y piedras, así el Tlatoani perdió la vida.</a:t>
            </a:r>
          </a:p>
          <a:p>
            <a:endParaRPr lang="es-MX" dirty="0" smtClean="0"/>
          </a:p>
          <a:p>
            <a:r>
              <a:rPr lang="es-MX" dirty="0" smtClean="0"/>
              <a:t>Cuitláhuac fue nombrado nuevo Tlatoani, dirigió una batalla contra los españoles y éstos tuvieron que huir derrotados, el 30 de junio de 1520, conocido como la Noche Triste. Después de este acontecimiento los españoles se refugiaron en Tlaxcala, mientras Cuitláhuac se enferma y muere de viruela. </a:t>
            </a:r>
          </a:p>
          <a:p>
            <a:endParaRPr lang="es-MX" dirty="0" smtClean="0"/>
          </a:p>
          <a:p>
            <a:r>
              <a:rPr lang="es-MX" dirty="0" smtClean="0"/>
              <a:t>El Tlatoani sucesor fue Cuauhtémoc quien trató de defender el imperio pero la ciudad fue sitiada, Cortés reunió a todos sus aliados indígenas e inició su plan de conquista que duró hasta el 13 de agosto de </a:t>
            </a:r>
            <a:r>
              <a:rPr lang="es-MX" dirty="0" smtClean="0"/>
              <a:t>1521, </a:t>
            </a:r>
            <a:r>
              <a:rPr lang="es-MX" dirty="0" smtClean="0"/>
              <a:t>llegando a su fin el imperio mexica y los horizontes mesoamericanos.</a:t>
            </a:r>
          </a:p>
          <a:p>
            <a:endParaRPr lang="es-MX" dirty="0"/>
          </a:p>
          <a:p>
            <a:endParaRPr lang="en-US" dirty="0"/>
          </a:p>
        </p:txBody>
      </p:sp>
    </p:spTree>
    <p:extLst>
      <p:ext uri="{BB962C8B-B14F-4D97-AF65-F5344CB8AC3E}">
        <p14:creationId xmlns:p14="http://schemas.microsoft.com/office/powerpoint/2010/main" val="501417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conquista material</a:t>
            </a:r>
            <a:endParaRPr lang="en-US" dirty="0"/>
          </a:p>
        </p:txBody>
      </p:sp>
      <p:sp>
        <p:nvSpPr>
          <p:cNvPr id="3" name="Marcador de contenido 2"/>
          <p:cNvSpPr>
            <a:spLocks noGrp="1"/>
          </p:cNvSpPr>
          <p:nvPr>
            <p:ph idx="1"/>
          </p:nvPr>
        </p:nvSpPr>
        <p:spPr/>
        <p:txBody>
          <a:bodyPr>
            <a:normAutofit/>
          </a:bodyPr>
          <a:lstStyle/>
          <a:p>
            <a:r>
              <a:rPr lang="es-MX" dirty="0" smtClean="0"/>
              <a:t>Fundaron </a:t>
            </a:r>
            <a:r>
              <a:rPr lang="es-MX" dirty="0" smtClean="0"/>
              <a:t>diferentes ciudades con objetivos particulares: Cuernavaca para asegurar la agricultura, Saltillo como destacamento militar, Puebla cruce de caminos para el comercio, Guanajuato por su riqueza mineral, San Diego para convertir a los indios y Veracruz como puerto, Cd. De México para los asuntos políticos</a:t>
            </a:r>
            <a:r>
              <a:rPr lang="es-MX" dirty="0" smtClean="0"/>
              <a:t>.</a:t>
            </a:r>
            <a:endParaRPr lang="es-MX" dirty="0" smtClean="0"/>
          </a:p>
        </p:txBody>
      </p:sp>
    </p:spTree>
    <p:extLst>
      <p:ext uri="{BB962C8B-B14F-4D97-AF65-F5344CB8AC3E}">
        <p14:creationId xmlns:p14="http://schemas.microsoft.com/office/powerpoint/2010/main" val="2391175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conquista espiritual</a:t>
            </a:r>
            <a:endParaRPr lang="en-US" dirty="0"/>
          </a:p>
        </p:txBody>
      </p:sp>
      <p:sp>
        <p:nvSpPr>
          <p:cNvPr id="3" name="Marcador de contenido 2"/>
          <p:cNvSpPr>
            <a:spLocks noGrp="1"/>
          </p:cNvSpPr>
          <p:nvPr>
            <p:ph idx="1"/>
          </p:nvPr>
        </p:nvSpPr>
        <p:spPr>
          <a:xfrm>
            <a:off x="838200" y="1690688"/>
            <a:ext cx="10515600" cy="4478100"/>
          </a:xfrm>
        </p:spPr>
        <p:txBody>
          <a:bodyPr>
            <a:normAutofit/>
          </a:bodyPr>
          <a:lstStyle/>
          <a:p>
            <a:endParaRPr lang="es-MX" dirty="0" smtClean="0"/>
          </a:p>
          <a:p>
            <a:r>
              <a:rPr lang="es-MX" dirty="0" smtClean="0"/>
              <a:t>La conquista espiritual estuvo a cargo de varias órdenes religiosas. Esta conquista la inició fray Bartolomé de Olmedo, que llegó con Cortés.</a:t>
            </a:r>
          </a:p>
          <a:p>
            <a:r>
              <a:rPr lang="es-MX" dirty="0" smtClean="0"/>
              <a:t>El catolicismo se convirtió en una de las principales herramientas de los españoles para justificar su expansión.</a:t>
            </a:r>
          </a:p>
          <a:p>
            <a:r>
              <a:rPr lang="es-MX" dirty="0" smtClean="0"/>
              <a:t>En </a:t>
            </a:r>
            <a:r>
              <a:rPr lang="es-MX" dirty="0" smtClean="0"/>
              <a:t>1521 llegaron 3 frailes mercedarios, 1523 dos frailes franciscanos, 1524 12 frailes franciscanos entre los cuáles estaba fray </a:t>
            </a:r>
            <a:r>
              <a:rPr lang="es-MX" dirty="0" err="1" smtClean="0"/>
              <a:t>Toribios</a:t>
            </a:r>
            <a:r>
              <a:rPr lang="es-MX" dirty="0" smtClean="0"/>
              <a:t> de Benavente, conocido como </a:t>
            </a:r>
            <a:r>
              <a:rPr lang="es-MX" dirty="0" err="1" smtClean="0"/>
              <a:t>Motolinía</a:t>
            </a:r>
            <a:r>
              <a:rPr lang="es-MX" dirty="0" smtClean="0"/>
              <a:t>, fue muy querido y tuvo mucha influencia en la población indígena.</a:t>
            </a:r>
          </a:p>
          <a:p>
            <a:r>
              <a:rPr lang="es-MX" dirty="0" smtClean="0"/>
              <a:t>Finalmente </a:t>
            </a:r>
            <a:r>
              <a:rPr lang="es-MX" dirty="0" smtClean="0"/>
              <a:t>en 1572 llegaron los jesuitas. </a:t>
            </a:r>
          </a:p>
          <a:p>
            <a:endParaRPr lang="es-MX" dirty="0" smtClean="0"/>
          </a:p>
          <a:p>
            <a:endParaRPr lang="es-MX" dirty="0" smtClean="0"/>
          </a:p>
        </p:txBody>
      </p:sp>
    </p:spTree>
    <p:extLst>
      <p:ext uri="{BB962C8B-B14F-4D97-AF65-F5344CB8AC3E}">
        <p14:creationId xmlns:p14="http://schemas.microsoft.com/office/powerpoint/2010/main" val="2663584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Á</a:t>
            </a:r>
            <a:r>
              <a:rPr lang="es-MX" dirty="0" smtClean="0"/>
              <a:t>REAS GEOGRÁFICAS</a:t>
            </a:r>
            <a:endParaRPr lang="en-US" dirty="0"/>
          </a:p>
        </p:txBody>
      </p:sp>
      <p:sp>
        <p:nvSpPr>
          <p:cNvPr id="3" name="Marcador de contenido 2"/>
          <p:cNvSpPr>
            <a:spLocks noGrp="1"/>
          </p:cNvSpPr>
          <p:nvPr>
            <p:ph idx="1"/>
          </p:nvPr>
        </p:nvSpPr>
        <p:spPr>
          <a:xfrm>
            <a:off x="518615" y="1826458"/>
            <a:ext cx="11327642" cy="4478807"/>
          </a:xfrm>
        </p:spPr>
        <p:txBody>
          <a:bodyPr>
            <a:normAutofit fontScale="92500" lnSpcReduction="10000"/>
          </a:bodyPr>
          <a:lstStyle/>
          <a:p>
            <a:r>
              <a:rPr lang="es-MX" dirty="0" smtClean="0"/>
              <a:t>Paul </a:t>
            </a:r>
            <a:r>
              <a:rPr lang="es-MX" dirty="0" err="1" smtClean="0"/>
              <a:t>Kirchoff</a:t>
            </a:r>
            <a:r>
              <a:rPr lang="es-MX" dirty="0" smtClean="0"/>
              <a:t>, antropólogo alemán, definió </a:t>
            </a:r>
            <a:r>
              <a:rPr lang="es-MX" dirty="0"/>
              <a:t>las características del complejo </a:t>
            </a:r>
            <a:r>
              <a:rPr lang="es-MX" dirty="0" smtClean="0"/>
              <a:t>mesoamericano así como su clasificación o diferenciación. Dio el nombre de Mesoamérica a esta área geográfica-cultural.</a:t>
            </a:r>
          </a:p>
          <a:p>
            <a:r>
              <a:rPr lang="es-MX" dirty="0" smtClean="0"/>
              <a:t>Mesoamérica, recibe este nombre porque se encuentra en la parte meridional del continente americano, en él se desarrollaron numerosas sociedades que alcanzaron un gran bagaje cultural y compartieron varios rasgos en común.</a:t>
            </a:r>
          </a:p>
          <a:p>
            <a:pPr lvl="1"/>
            <a:r>
              <a:rPr lang="es-MX" dirty="0" smtClean="0"/>
              <a:t>Sus </a:t>
            </a:r>
            <a:r>
              <a:rPr lang="es-MX" dirty="0" err="1" smtClean="0"/>
              <a:t>subáreas</a:t>
            </a:r>
            <a:r>
              <a:rPr lang="es-MX" dirty="0" smtClean="0"/>
              <a:t>: Centro-Norte, Altiplano central, Occidente, Costa del Golfo, Zona de Oaxaca, Zona Maya</a:t>
            </a:r>
          </a:p>
          <a:p>
            <a:r>
              <a:rPr lang="es-MX" dirty="0" smtClean="0"/>
              <a:t>Aridoamérica, </a:t>
            </a:r>
            <a:r>
              <a:rPr lang="es-MX" dirty="0"/>
              <a:t>tenía un clima árido con poca diversidad ecológica, ocupaba parte del territorio actual de México y el sur de Estados Unidos</a:t>
            </a:r>
            <a:r>
              <a:rPr lang="es-MX" dirty="0" smtClean="0"/>
              <a:t>.</a:t>
            </a:r>
          </a:p>
          <a:p>
            <a:pPr lvl="1"/>
            <a:r>
              <a:rPr lang="es-MX" dirty="0" smtClean="0"/>
              <a:t>Sus </a:t>
            </a:r>
            <a:r>
              <a:rPr lang="es-MX" dirty="0" err="1" smtClean="0"/>
              <a:t>subáreas</a:t>
            </a:r>
            <a:r>
              <a:rPr lang="es-MX" dirty="0" smtClean="0"/>
              <a:t>:  Gran Cuenca, costa de Sonora, </a:t>
            </a:r>
            <a:r>
              <a:rPr lang="es-MX" dirty="0" err="1" smtClean="0"/>
              <a:t>Paquimé</a:t>
            </a:r>
            <a:r>
              <a:rPr lang="es-MX" dirty="0" smtClean="0"/>
              <a:t>, </a:t>
            </a:r>
            <a:r>
              <a:rPr lang="es-MX" dirty="0" err="1" smtClean="0"/>
              <a:t>Apachería</a:t>
            </a:r>
            <a:endParaRPr lang="es-MX" dirty="0" smtClean="0"/>
          </a:p>
          <a:p>
            <a:r>
              <a:rPr lang="es-MX" dirty="0" err="1" smtClean="0"/>
              <a:t>Oasisamérica</a:t>
            </a:r>
            <a:r>
              <a:rPr lang="es-MX" dirty="0" smtClean="0"/>
              <a:t>, </a:t>
            </a:r>
            <a:r>
              <a:rPr lang="es-MX" dirty="0"/>
              <a:t>se encontraba dentro de otra, su clima presentaba frecuentes lluvias con sociedades sedentarias y nómadas</a:t>
            </a:r>
            <a:r>
              <a:rPr lang="es-MX" dirty="0" smtClean="0"/>
              <a:t>.</a:t>
            </a:r>
          </a:p>
          <a:p>
            <a:pPr lvl="1"/>
            <a:r>
              <a:rPr lang="es-MX" dirty="0" smtClean="0"/>
              <a:t>Sus </a:t>
            </a:r>
            <a:r>
              <a:rPr lang="es-MX" dirty="0" err="1" smtClean="0"/>
              <a:t>subáreas</a:t>
            </a:r>
            <a:r>
              <a:rPr lang="es-MX" dirty="0" smtClean="0"/>
              <a:t>: Trincheras, Mogollón, </a:t>
            </a:r>
            <a:r>
              <a:rPr lang="es-MX" dirty="0" err="1" smtClean="0"/>
              <a:t>Hohokam</a:t>
            </a:r>
            <a:r>
              <a:rPr lang="es-MX" dirty="0" smtClean="0"/>
              <a:t>, </a:t>
            </a:r>
            <a:r>
              <a:rPr lang="es-MX" dirty="0" err="1" smtClean="0"/>
              <a:t>Pataya</a:t>
            </a:r>
            <a:endParaRPr lang="en-US" dirty="0"/>
          </a:p>
        </p:txBody>
      </p:sp>
    </p:spTree>
    <p:extLst>
      <p:ext uri="{BB962C8B-B14F-4D97-AF65-F5344CB8AC3E}">
        <p14:creationId xmlns:p14="http://schemas.microsoft.com/office/powerpoint/2010/main" val="225220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smtClean="0"/>
              <a:t>Características generales:</a:t>
            </a:r>
          </a:p>
          <a:p>
            <a:pPr lvl="1"/>
            <a:r>
              <a:rPr lang="es-MX" dirty="0" smtClean="0"/>
              <a:t>Culto a Quetzalcóatl</a:t>
            </a:r>
          </a:p>
          <a:p>
            <a:pPr lvl="1"/>
            <a:r>
              <a:rPr lang="es-MX" dirty="0" smtClean="0"/>
              <a:t>Eran politeístas</a:t>
            </a:r>
          </a:p>
          <a:p>
            <a:pPr lvl="1"/>
            <a:r>
              <a:rPr lang="es-MX" dirty="0" smtClean="0"/>
              <a:t>En su organización social, la clase más privilegiada eran los sacerdotes y militares-guerreros</a:t>
            </a:r>
          </a:p>
          <a:p>
            <a:pPr lvl="1"/>
            <a:r>
              <a:rPr lang="es-MX" dirty="0" smtClean="0"/>
              <a:t>Práctica del juego de pelota</a:t>
            </a:r>
          </a:p>
          <a:p>
            <a:endParaRPr lang="en-US" dirty="0"/>
          </a:p>
        </p:txBody>
      </p:sp>
      <p:sp>
        <p:nvSpPr>
          <p:cNvPr id="4" name="Título 1"/>
          <p:cNvSpPr>
            <a:spLocks noGrp="1"/>
          </p:cNvSpPr>
          <p:nvPr>
            <p:ph type="title"/>
          </p:nvPr>
        </p:nvSpPr>
        <p:spPr/>
        <p:txBody>
          <a:bodyPr/>
          <a:lstStyle/>
          <a:p>
            <a:r>
              <a:rPr lang="es-MX" dirty="0" smtClean="0"/>
              <a:t>CULTURAS MESOAMERICANAS</a:t>
            </a:r>
            <a:endParaRPr lang="en-US" dirty="0"/>
          </a:p>
        </p:txBody>
      </p:sp>
    </p:spTree>
    <p:extLst>
      <p:ext uri="{BB962C8B-B14F-4D97-AF65-F5344CB8AC3E}">
        <p14:creationId xmlns:p14="http://schemas.microsoft.com/office/powerpoint/2010/main" val="3683587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7422" y="286600"/>
            <a:ext cx="6127846" cy="5513695"/>
          </a:xfrm>
        </p:spPr>
        <p:txBody>
          <a:bodyPr>
            <a:noAutofit/>
          </a:bodyPr>
          <a:lstStyle/>
          <a:p>
            <a:pPr lvl="0"/>
            <a:r>
              <a:rPr lang="es-MX" sz="1800" dirty="0" smtClean="0"/>
              <a:t>Olmecas:  Es considerada la cultura madre. Su </a:t>
            </a:r>
            <a:r>
              <a:rPr lang="es-MX" sz="1800" dirty="0"/>
              <a:t>nombre significa los habitantes del país del </a:t>
            </a:r>
            <a:r>
              <a:rPr lang="es-MX" sz="1800" dirty="0" smtClean="0"/>
              <a:t>hule. Su centro religioso más importante fue La Venta. Otros asentamientos fueron San Lorenzo y Tres Zapotes.</a:t>
            </a:r>
          </a:p>
          <a:p>
            <a:pPr lvl="0"/>
            <a:r>
              <a:rPr lang="es-MX" sz="1800" dirty="0" smtClean="0"/>
              <a:t>Totonacas: Se desarrollaron en el centro de Veracruz, Puebla y Papantla. Uno </a:t>
            </a:r>
            <a:r>
              <a:rPr lang="es-MX" sz="1800" dirty="0"/>
              <a:t>de sus elementos más característicos es la elaboración de “caritas sonrientes</a:t>
            </a:r>
            <a:r>
              <a:rPr lang="es-MX" sz="1800" dirty="0" smtClean="0"/>
              <a:t>”. Su centro ceremonial más importante es el </a:t>
            </a:r>
            <a:r>
              <a:rPr lang="es-MX" sz="1800" b="1" dirty="0" smtClean="0"/>
              <a:t>Tajín</a:t>
            </a:r>
            <a:r>
              <a:rPr lang="es-MX" sz="1800" dirty="0" smtClean="0"/>
              <a:t>.</a:t>
            </a:r>
          </a:p>
          <a:p>
            <a:r>
              <a:rPr lang="es-MX" sz="1800" dirty="0" smtClean="0"/>
              <a:t>Mexicas: En 1325 encontraron la señal de Huitzilopochtli para asentarse en Tenochtitlán. El primer señor mexica fue </a:t>
            </a:r>
            <a:r>
              <a:rPr lang="es-MX" sz="1800" dirty="0" err="1" smtClean="0"/>
              <a:t>Acamapichtli</a:t>
            </a:r>
            <a:r>
              <a:rPr lang="es-MX" sz="1800" dirty="0" smtClean="0"/>
              <a:t>. </a:t>
            </a:r>
            <a:r>
              <a:rPr lang="es-MX" sz="1800" dirty="0" smtClean="0"/>
              <a:t>En 1434 los mexicas, con su tlatoani </a:t>
            </a:r>
            <a:r>
              <a:rPr lang="es-MX" sz="1800" dirty="0" err="1" smtClean="0"/>
              <a:t>Itzcoatl</a:t>
            </a:r>
            <a:r>
              <a:rPr lang="es-MX" sz="1800" dirty="0" smtClean="0"/>
              <a:t>, los </a:t>
            </a:r>
            <a:r>
              <a:rPr lang="es-MX" sz="1800" dirty="0" err="1" smtClean="0"/>
              <a:t>colhuas</a:t>
            </a:r>
            <a:r>
              <a:rPr lang="es-MX" sz="1800" dirty="0" smtClean="0"/>
              <a:t> de Texcoco y el reino de </a:t>
            </a:r>
            <a:r>
              <a:rPr lang="es-MX" sz="1800" dirty="0" err="1" smtClean="0"/>
              <a:t>Tlacopan</a:t>
            </a:r>
            <a:r>
              <a:rPr lang="es-MX" sz="1800" dirty="0" smtClean="0"/>
              <a:t> se unieron en una </a:t>
            </a:r>
            <a:r>
              <a:rPr lang="es-MX" sz="1800" b="1" dirty="0" smtClean="0"/>
              <a:t>Triple Alianza</a:t>
            </a:r>
            <a:r>
              <a:rPr lang="es-MX" sz="1800" dirty="0" smtClean="0"/>
              <a:t>. Su último tlatoani fue Cuauhtémoc. </a:t>
            </a:r>
            <a:endParaRPr lang="es-MX" sz="1800" dirty="0" smtClean="0"/>
          </a:p>
          <a:p>
            <a:r>
              <a:rPr lang="es-MX" sz="1800" dirty="0" smtClean="0"/>
              <a:t>Teotihuacanos: alcanzaron su mayor esplendor entre el 600 y 900 d. C. Su ciudad fue </a:t>
            </a:r>
            <a:r>
              <a:rPr lang="es-MX" sz="1800" b="1" dirty="0" smtClean="0"/>
              <a:t>Teotihuacán</a:t>
            </a:r>
            <a:r>
              <a:rPr lang="es-MX" sz="1800" dirty="0" smtClean="0"/>
              <a:t> en don de los sacerdotes y los guerreros </a:t>
            </a:r>
            <a:r>
              <a:rPr lang="es-MX" sz="1800" dirty="0" err="1" smtClean="0"/>
              <a:t>erán</a:t>
            </a:r>
            <a:r>
              <a:rPr lang="es-MX" sz="1800" dirty="0" smtClean="0"/>
              <a:t> los más importantes dentro de su sociedad.</a:t>
            </a:r>
            <a:endParaRPr lang="en-US" sz="1800" dirty="0"/>
          </a:p>
        </p:txBody>
      </p:sp>
      <p:sp>
        <p:nvSpPr>
          <p:cNvPr id="4" name="Marcador de contenido 2"/>
          <p:cNvSpPr txBox="1">
            <a:spLocks/>
          </p:cNvSpPr>
          <p:nvPr/>
        </p:nvSpPr>
        <p:spPr>
          <a:xfrm>
            <a:off x="6564572" y="286600"/>
            <a:ext cx="5504595" cy="5745707"/>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lvl="0"/>
            <a:r>
              <a:rPr lang="es-MX" sz="1600" dirty="0" smtClean="0"/>
              <a:t>Mayas: </a:t>
            </a:r>
            <a:r>
              <a:rPr lang="es-MX" sz="1600" dirty="0"/>
              <a:t>Sostuvieron un intenso comercio con Teotihuacán y utilizaron al cacao como </a:t>
            </a:r>
            <a:r>
              <a:rPr lang="es-MX" sz="1600" dirty="0" smtClean="0"/>
              <a:t>moneda. Los sacerdotes tenían un papel predominante en la sociedad y estaban al frente del ejército.  Destaca su escritura y sus conocimientos avanzados en Astronomía y Matemáticas</a:t>
            </a:r>
            <a:r>
              <a:rPr lang="es-MX" sz="1600" dirty="0" smtClean="0"/>
              <a:t>. Destaca </a:t>
            </a:r>
            <a:r>
              <a:rPr lang="es-MX" sz="1600" b="1" dirty="0" smtClean="0"/>
              <a:t>Chichén Itzá.</a:t>
            </a:r>
            <a:endParaRPr lang="es-MX" sz="1600" b="1" dirty="0" smtClean="0"/>
          </a:p>
          <a:p>
            <a:r>
              <a:rPr lang="es-MX" sz="1800" dirty="0" smtClean="0"/>
              <a:t>Zapotecas: Su zona de mayor influencia fue el Valle de Oaxaca. Su centro ceremonial más importante fue Monte Albán, que alcanzó un gran desarrollo entre los años 500 y 700 d. C. Estaban gobernados por una oligarquía sacerdotal y guerrera.</a:t>
            </a:r>
          </a:p>
          <a:p>
            <a:r>
              <a:rPr lang="es-MX" sz="1800" dirty="0" smtClean="0"/>
              <a:t>Ixtlán del Río: se estableció en el actual estado de Nayarit. Construcción de tumbas de tiro únicas en esta zona. </a:t>
            </a:r>
          </a:p>
          <a:p>
            <a:endParaRPr lang="es-MX" dirty="0" smtClean="0"/>
          </a:p>
        </p:txBody>
      </p:sp>
    </p:spTree>
    <p:extLst>
      <p:ext uri="{BB962C8B-B14F-4D97-AF65-F5344CB8AC3E}">
        <p14:creationId xmlns:p14="http://schemas.microsoft.com/office/powerpoint/2010/main" val="408904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2264" y="1867876"/>
            <a:ext cx="5663820" cy="4642103"/>
          </a:xfrm>
        </p:spPr>
        <p:txBody>
          <a:bodyPr>
            <a:normAutofit/>
          </a:bodyPr>
          <a:lstStyle/>
          <a:p>
            <a:r>
              <a:rPr lang="es-MX" dirty="0" smtClean="0"/>
              <a:t>Toltecas: </a:t>
            </a:r>
            <a:r>
              <a:rPr lang="es-MX" dirty="0"/>
              <a:t>Se establecieron en </a:t>
            </a:r>
            <a:r>
              <a:rPr lang="es-MX" b="1" dirty="0"/>
              <a:t>Tula</a:t>
            </a:r>
            <a:r>
              <a:rPr lang="es-MX" dirty="0"/>
              <a:t> desde donde iniciaron un periodo importante de conquistas </a:t>
            </a:r>
            <a:r>
              <a:rPr lang="es-MX" dirty="0" smtClean="0"/>
              <a:t>encabezadas por su gobernante Ce </a:t>
            </a:r>
            <a:r>
              <a:rPr lang="es-MX" dirty="0" err="1" smtClean="0"/>
              <a:t>Acatl</a:t>
            </a:r>
            <a:r>
              <a:rPr lang="es-MX" dirty="0" smtClean="0"/>
              <a:t> </a:t>
            </a:r>
            <a:r>
              <a:rPr lang="es-MX" dirty="0" err="1" smtClean="0"/>
              <a:t>Topiltzin</a:t>
            </a:r>
            <a:r>
              <a:rPr lang="es-MX" dirty="0" smtClean="0"/>
              <a:t>, quien es considerado como </a:t>
            </a:r>
            <a:r>
              <a:rPr lang="es-MX" dirty="0" err="1" smtClean="0"/>
              <a:t>Quetzalcoatl</a:t>
            </a:r>
            <a:r>
              <a:rPr lang="es-MX" dirty="0" smtClean="0"/>
              <a:t> hombre. Resalta su fabricación de atlantes, portaestandartes y </a:t>
            </a:r>
            <a:r>
              <a:rPr lang="es-MX" dirty="0" err="1" smtClean="0"/>
              <a:t>Chac-Mool</a:t>
            </a:r>
            <a:r>
              <a:rPr lang="es-MX" dirty="0" smtClean="0"/>
              <a:t>.</a:t>
            </a:r>
          </a:p>
          <a:p>
            <a:r>
              <a:rPr lang="es-MX" dirty="0" smtClean="0"/>
              <a:t>Huastecos: se ubicaron en el norte de Veracruz e Hidalgo, al sur de Tamaulipas, oeste de San Luis Potosí y oriente de Querétaro. </a:t>
            </a:r>
            <a:r>
              <a:rPr lang="es-MX" dirty="0" err="1"/>
              <a:t>Tamuín</a:t>
            </a:r>
            <a:r>
              <a:rPr lang="es-MX" dirty="0"/>
              <a:t> y El Castillo de </a:t>
            </a:r>
            <a:r>
              <a:rPr lang="es-MX" dirty="0" err="1"/>
              <a:t>Teayo</a:t>
            </a:r>
            <a:r>
              <a:rPr lang="es-MX" dirty="0"/>
              <a:t> son lugares donde se asentó esta </a:t>
            </a:r>
            <a:r>
              <a:rPr lang="es-MX" dirty="0" smtClean="0"/>
              <a:t>cultura. Su religión se centra en los astros y los fenómenos naturales.</a:t>
            </a:r>
            <a:endParaRPr lang="en-US" dirty="0"/>
          </a:p>
        </p:txBody>
      </p:sp>
      <p:sp>
        <p:nvSpPr>
          <p:cNvPr id="4" name="Marcador de contenido 2"/>
          <p:cNvSpPr txBox="1">
            <a:spLocks/>
          </p:cNvSpPr>
          <p:nvPr/>
        </p:nvSpPr>
        <p:spPr>
          <a:xfrm>
            <a:off x="6400801" y="1867876"/>
            <a:ext cx="5663820" cy="4819527"/>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MX" dirty="0" smtClean="0"/>
              <a:t>Mixtecas: en 1200 alcanzó su florecimiento que se observa en las ciudades de Mitla, </a:t>
            </a:r>
            <a:r>
              <a:rPr lang="es-MX" dirty="0" err="1" smtClean="0"/>
              <a:t>Yagul</a:t>
            </a:r>
            <a:r>
              <a:rPr lang="es-MX" dirty="0" smtClean="0"/>
              <a:t> y </a:t>
            </a:r>
            <a:r>
              <a:rPr lang="es-MX" dirty="0" err="1" smtClean="0"/>
              <a:t>Zaachila</a:t>
            </a:r>
            <a:r>
              <a:rPr lang="es-MX" dirty="0" smtClean="0"/>
              <a:t>. Conquistaron </a:t>
            </a:r>
            <a:r>
              <a:rPr lang="es-MX" dirty="0"/>
              <a:t>a los zapotecas </a:t>
            </a:r>
            <a:r>
              <a:rPr lang="es-MX" dirty="0" smtClean="0"/>
              <a:t>en 1350 cuando Monte Albán cayó en manos de los mixtecas pues </a:t>
            </a:r>
            <a:r>
              <a:rPr lang="es-MX" dirty="0"/>
              <a:t>comparten el mismo </a:t>
            </a:r>
            <a:r>
              <a:rPr lang="es-MX" dirty="0" smtClean="0"/>
              <a:t>territorio.</a:t>
            </a:r>
          </a:p>
          <a:p>
            <a:pPr lvl="0"/>
            <a:r>
              <a:rPr lang="es-MX" dirty="0" smtClean="0"/>
              <a:t>Purépechas: </a:t>
            </a:r>
            <a:r>
              <a:rPr lang="es-MX" dirty="0"/>
              <a:t>Se establecieron en el estado de </a:t>
            </a:r>
            <a:r>
              <a:rPr lang="es-MX" dirty="0" smtClean="0"/>
              <a:t>Michoacán desde donde expandieron su imperio hasta chocar y detener el avance mexica. Fundaron </a:t>
            </a:r>
            <a:r>
              <a:rPr lang="es-MX" dirty="0"/>
              <a:t>su Capital en </a:t>
            </a:r>
            <a:r>
              <a:rPr lang="es-MX" dirty="0" smtClean="0"/>
              <a:t>Pátzcuaro, otros asentamientos importantes son </a:t>
            </a:r>
            <a:r>
              <a:rPr lang="es-MX" dirty="0" err="1" smtClean="0"/>
              <a:t>Ihuatzio</a:t>
            </a:r>
            <a:r>
              <a:rPr lang="es-MX" dirty="0" smtClean="0"/>
              <a:t> y </a:t>
            </a:r>
            <a:r>
              <a:rPr lang="es-MX" dirty="0" err="1" smtClean="0"/>
              <a:t>Tzintzuntzan</a:t>
            </a:r>
            <a:r>
              <a:rPr lang="es-MX" smtClean="0"/>
              <a:t>.</a:t>
            </a:r>
            <a:endParaRPr lang="en-US" dirty="0"/>
          </a:p>
          <a:p>
            <a:endParaRPr lang="es-MX" dirty="0" smtClean="0"/>
          </a:p>
        </p:txBody>
      </p:sp>
    </p:spTree>
    <p:extLst>
      <p:ext uri="{BB962C8B-B14F-4D97-AF65-F5344CB8AC3E}">
        <p14:creationId xmlns:p14="http://schemas.microsoft.com/office/powerpoint/2010/main" val="195183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Horizontes mesoamericanos</a:t>
            </a:r>
            <a:endParaRPr lang="en-US" dirty="0"/>
          </a:p>
        </p:txBody>
      </p:sp>
      <p:sp>
        <p:nvSpPr>
          <p:cNvPr id="3" name="Marcador de contenido 2"/>
          <p:cNvSpPr>
            <a:spLocks noGrp="1"/>
          </p:cNvSpPr>
          <p:nvPr>
            <p:ph idx="1"/>
          </p:nvPr>
        </p:nvSpPr>
        <p:spPr/>
        <p:txBody>
          <a:bodyPr>
            <a:normAutofit lnSpcReduction="10000"/>
          </a:bodyPr>
          <a:lstStyle/>
          <a:p>
            <a:r>
              <a:rPr lang="es-MX" dirty="0" smtClean="0"/>
              <a:t>Preclásico o formativo (2500 a.C. -</a:t>
            </a:r>
            <a:r>
              <a:rPr lang="es-MX" dirty="0" smtClean="0"/>
              <a:t>200 d.C.)</a:t>
            </a:r>
          </a:p>
          <a:p>
            <a:pPr lvl="1"/>
            <a:r>
              <a:rPr lang="es-MX" dirty="0"/>
              <a:t>Durante este horizonte se desarrollaron las culturas de olmecas, </a:t>
            </a:r>
            <a:r>
              <a:rPr lang="es-MX" dirty="0" err="1"/>
              <a:t>cuicuilcas</a:t>
            </a:r>
            <a:r>
              <a:rPr lang="es-MX" dirty="0"/>
              <a:t> y los primeros teotihuacanos.</a:t>
            </a:r>
          </a:p>
          <a:p>
            <a:pPr lvl="1"/>
            <a:endParaRPr lang="es-MX" dirty="0" smtClean="0"/>
          </a:p>
          <a:p>
            <a:pPr marL="0" indent="0">
              <a:buNone/>
            </a:pPr>
            <a:r>
              <a:rPr lang="es-MX" dirty="0" smtClean="0"/>
              <a:t>SE DIVIDE EN 	</a:t>
            </a:r>
          </a:p>
          <a:p>
            <a:r>
              <a:rPr lang="es-MX" dirty="0" smtClean="0"/>
              <a:t>Inferior: poblaciones sedentarias</a:t>
            </a:r>
          </a:p>
          <a:p>
            <a:r>
              <a:rPr lang="es-MX" dirty="0" smtClean="0"/>
              <a:t>Medio: arquitectura monumental</a:t>
            </a:r>
          </a:p>
          <a:p>
            <a:r>
              <a:rPr lang="es-MX" dirty="0" smtClean="0"/>
              <a:t>Superior: mejora de rutas comerciales</a:t>
            </a:r>
          </a:p>
          <a:p>
            <a:endParaRPr lang="en-US" dirty="0"/>
          </a:p>
        </p:txBody>
      </p:sp>
    </p:spTree>
    <p:extLst>
      <p:ext uri="{BB962C8B-B14F-4D97-AF65-F5344CB8AC3E}">
        <p14:creationId xmlns:p14="http://schemas.microsoft.com/office/powerpoint/2010/main" val="221321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clásico</a:t>
            </a:r>
            <a:endParaRPr lang="en-US" dirty="0"/>
          </a:p>
        </p:txBody>
      </p:sp>
      <p:sp>
        <p:nvSpPr>
          <p:cNvPr id="3" name="Marcador de contenido 2"/>
          <p:cNvSpPr>
            <a:spLocks noGrp="1"/>
          </p:cNvSpPr>
          <p:nvPr>
            <p:ph idx="1"/>
          </p:nvPr>
        </p:nvSpPr>
        <p:spPr/>
        <p:txBody>
          <a:bodyPr>
            <a:normAutofit/>
          </a:bodyPr>
          <a:lstStyle/>
          <a:p>
            <a:pPr marL="228600" lvl="1">
              <a:spcBef>
                <a:spcPts val="1000"/>
              </a:spcBef>
            </a:pPr>
            <a:r>
              <a:rPr lang="es-MX" dirty="0"/>
              <a:t>Este horizonte se caracterizó por grandes centros urbanos, uso de tablero talud y la diversificación del trabajo</a:t>
            </a:r>
            <a:r>
              <a:rPr lang="es-MX" dirty="0" smtClean="0"/>
              <a:t>.  Así como altos conocimientos en matemáticas, astronomía, escritura y medicina. </a:t>
            </a:r>
          </a:p>
          <a:p>
            <a:pPr marL="228600" lvl="1">
              <a:spcBef>
                <a:spcPts val="1000"/>
              </a:spcBef>
            </a:pPr>
            <a:endParaRPr lang="es-MX" dirty="0" smtClean="0"/>
          </a:p>
          <a:p>
            <a:pPr marL="0" lvl="1" indent="0">
              <a:spcBef>
                <a:spcPts val="1000"/>
              </a:spcBef>
              <a:buNone/>
            </a:pPr>
            <a:r>
              <a:rPr lang="es-MX" dirty="0" smtClean="0"/>
              <a:t>SE DIVIDE EN </a:t>
            </a:r>
            <a:endParaRPr lang="es-MX" dirty="0"/>
          </a:p>
          <a:p>
            <a:r>
              <a:rPr lang="es-MX" sz="1800" dirty="0" err="1" smtClean="0"/>
              <a:t>Protoclásico</a:t>
            </a:r>
            <a:r>
              <a:rPr lang="es-MX" sz="1800" dirty="0" smtClean="0"/>
              <a:t>: </a:t>
            </a:r>
            <a:r>
              <a:rPr lang="es-MX" sz="1800" dirty="0" err="1" smtClean="0"/>
              <a:t>Kaminaljuyú</a:t>
            </a:r>
            <a:r>
              <a:rPr lang="es-MX" sz="1800" dirty="0" smtClean="0"/>
              <a:t> fue el principal sitio</a:t>
            </a:r>
          </a:p>
          <a:p>
            <a:r>
              <a:rPr lang="es-MX" sz="1800" dirty="0" smtClean="0"/>
              <a:t>Clásico: alcanzan su apogeo </a:t>
            </a:r>
            <a:r>
              <a:rPr lang="es-MX" sz="1800" dirty="0" err="1" smtClean="0"/>
              <a:t>Teotihuacan</a:t>
            </a:r>
            <a:r>
              <a:rPr lang="es-MX" sz="1800" dirty="0" smtClean="0"/>
              <a:t>, Monte </a:t>
            </a:r>
            <a:r>
              <a:rPr lang="es-MX" sz="1800" dirty="0" err="1" smtClean="0"/>
              <a:t>Alban</a:t>
            </a:r>
            <a:r>
              <a:rPr lang="es-MX" sz="1800" dirty="0" smtClean="0"/>
              <a:t>, Tikal, Palenque y Bonampak</a:t>
            </a:r>
          </a:p>
          <a:p>
            <a:r>
              <a:rPr lang="es-MX" sz="1800" dirty="0" err="1" smtClean="0"/>
              <a:t>Epiclásico</a:t>
            </a:r>
            <a:r>
              <a:rPr lang="es-MX" sz="1800" dirty="0" smtClean="0"/>
              <a:t>: Durante </a:t>
            </a:r>
            <a:r>
              <a:rPr lang="es-MX" sz="1800" dirty="0"/>
              <a:t>este horizonte llegaron a su esplendor culturas como Xochicalco, </a:t>
            </a:r>
            <a:r>
              <a:rPr lang="es-MX" sz="1800" dirty="0" err="1"/>
              <a:t>Cacaxtla</a:t>
            </a:r>
            <a:r>
              <a:rPr lang="es-MX" sz="1800" dirty="0"/>
              <a:t>, Cantona y Tajín.</a:t>
            </a:r>
            <a:endParaRPr lang="en-US" sz="1800" dirty="0"/>
          </a:p>
          <a:p>
            <a:pPr lvl="1"/>
            <a:endParaRPr lang="en-US" dirty="0"/>
          </a:p>
        </p:txBody>
      </p:sp>
    </p:spTree>
    <p:extLst>
      <p:ext uri="{BB962C8B-B14F-4D97-AF65-F5344CB8AC3E}">
        <p14:creationId xmlns:p14="http://schemas.microsoft.com/office/powerpoint/2010/main" val="234533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posclásico</a:t>
            </a:r>
            <a:endParaRPr lang="en-US" dirty="0"/>
          </a:p>
        </p:txBody>
      </p:sp>
      <p:sp>
        <p:nvSpPr>
          <p:cNvPr id="3" name="Marcador de contenido 2"/>
          <p:cNvSpPr>
            <a:spLocks noGrp="1"/>
          </p:cNvSpPr>
          <p:nvPr>
            <p:ph idx="1"/>
          </p:nvPr>
        </p:nvSpPr>
        <p:spPr/>
        <p:txBody>
          <a:bodyPr/>
          <a:lstStyle/>
          <a:p>
            <a:pPr lvl="0"/>
            <a:r>
              <a:rPr lang="es-MX" dirty="0" smtClean="0"/>
              <a:t>Principales características sociales de este periodo es el dominio </a:t>
            </a:r>
            <a:r>
              <a:rPr lang="es-MX" dirty="0"/>
              <a:t>de la Triple Alianza, Culturas expansionistas y tributación de </a:t>
            </a:r>
            <a:r>
              <a:rPr lang="es-MX" dirty="0" smtClean="0"/>
              <a:t>vencidos.</a:t>
            </a:r>
          </a:p>
          <a:p>
            <a:pPr lvl="0"/>
            <a:endParaRPr lang="es-MX" dirty="0"/>
          </a:p>
          <a:p>
            <a:pPr marL="0" lvl="0" indent="0">
              <a:buNone/>
            </a:pPr>
            <a:r>
              <a:rPr lang="es-MX" dirty="0" smtClean="0"/>
              <a:t>SE DIVIDE EN </a:t>
            </a:r>
          </a:p>
          <a:p>
            <a:pPr lvl="0"/>
            <a:r>
              <a:rPr lang="es-MX" dirty="0" smtClean="0"/>
              <a:t>Temprano: predominan las culturas tolteca y totonaca.</a:t>
            </a:r>
          </a:p>
          <a:p>
            <a:pPr lvl="0"/>
            <a:r>
              <a:rPr lang="es-MX" dirty="0" smtClean="0"/>
              <a:t>Tardío:  triples alianzas en el centro Tenochtitlán, Texcoco y </a:t>
            </a:r>
            <a:r>
              <a:rPr lang="es-MX" dirty="0" err="1" smtClean="0"/>
              <a:t>Tlacopan</a:t>
            </a:r>
            <a:r>
              <a:rPr lang="es-MX" dirty="0" smtClean="0"/>
              <a:t> </a:t>
            </a:r>
          </a:p>
          <a:p>
            <a:pPr marL="0" lvl="0" indent="0">
              <a:buNone/>
            </a:pPr>
            <a:r>
              <a:rPr lang="es-MX" dirty="0" smtClean="0"/>
              <a:t> y en el occidente Pátzcuaro, </a:t>
            </a:r>
            <a:r>
              <a:rPr lang="es-MX" dirty="0" err="1" smtClean="0"/>
              <a:t>Tzintzuntzan</a:t>
            </a:r>
            <a:r>
              <a:rPr lang="es-MX" dirty="0" smtClean="0"/>
              <a:t> e </a:t>
            </a:r>
            <a:r>
              <a:rPr lang="es-MX" dirty="0" err="1" smtClean="0"/>
              <a:t>Ihuatzio</a:t>
            </a:r>
            <a:r>
              <a:rPr lang="es-MX" dirty="0" smtClean="0"/>
              <a:t>.</a:t>
            </a:r>
            <a:endParaRPr lang="en-US" dirty="0"/>
          </a:p>
          <a:p>
            <a:endParaRPr lang="en-US" dirty="0"/>
          </a:p>
        </p:txBody>
      </p:sp>
    </p:spTree>
    <p:extLst>
      <p:ext uri="{BB962C8B-B14F-4D97-AF65-F5344CB8AC3E}">
        <p14:creationId xmlns:p14="http://schemas.microsoft.com/office/powerpoint/2010/main" val="65982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Revisa las actividades del libro</a:t>
            </a:r>
            <a:endParaRPr lang="en-US" dirty="0"/>
          </a:p>
        </p:txBody>
      </p:sp>
      <p:sp>
        <p:nvSpPr>
          <p:cNvPr id="3" name="Marcador de contenido 2"/>
          <p:cNvSpPr>
            <a:spLocks noGrp="1"/>
          </p:cNvSpPr>
          <p:nvPr>
            <p:ph idx="1"/>
          </p:nvPr>
        </p:nvSpPr>
        <p:spPr/>
        <p:txBody>
          <a:bodyPr/>
          <a:lstStyle/>
          <a:p>
            <a:r>
              <a:rPr lang="es-MX" dirty="0" smtClean="0"/>
              <a:t>Sopa de letras página 84</a:t>
            </a:r>
          </a:p>
          <a:p>
            <a:r>
              <a:rPr lang="es-MX" dirty="0" smtClean="0"/>
              <a:t>Tripas de gato página 114</a:t>
            </a:r>
          </a:p>
          <a:p>
            <a:r>
              <a:rPr lang="es-MX" dirty="0" smtClean="0"/>
              <a:t>Crucigrama página 130</a:t>
            </a:r>
            <a:endParaRPr lang="en-US" dirty="0"/>
          </a:p>
        </p:txBody>
      </p:sp>
    </p:spTree>
    <p:extLst>
      <p:ext uri="{BB962C8B-B14F-4D97-AF65-F5344CB8AC3E}">
        <p14:creationId xmlns:p14="http://schemas.microsoft.com/office/powerpoint/2010/main" val="30256870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2095</TotalTime>
  <Words>1733</Words>
  <Application>Microsoft Office PowerPoint</Application>
  <PresentationFormat>Panorámica</PresentationFormat>
  <Paragraphs>99</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Gill Sans MT</vt:lpstr>
      <vt:lpstr>Gallery</vt:lpstr>
      <vt:lpstr>Segundo parcial</vt:lpstr>
      <vt:lpstr>ÁREAS GEOGRÁFICAS</vt:lpstr>
      <vt:lpstr>CULTURAS MESOAMERICANAS</vt:lpstr>
      <vt:lpstr>Presentación de PowerPoint</vt:lpstr>
      <vt:lpstr>Presentación de PowerPoint</vt:lpstr>
      <vt:lpstr>Horizontes mesoamericanos</vt:lpstr>
      <vt:lpstr>clásico</vt:lpstr>
      <vt:lpstr>posclásico</vt:lpstr>
      <vt:lpstr>Revisa las actividades del libro</vt:lpstr>
      <vt:lpstr>Política Colonialista de España y portugal</vt:lpstr>
      <vt:lpstr>Línea Alejandrina y Tratado de Tordesilla</vt:lpstr>
      <vt:lpstr>Descubrimiento de América</vt:lpstr>
      <vt:lpstr>EXPEDICIONES AL TERRITORIO MEXICANO</vt:lpstr>
      <vt:lpstr>Presentación de PowerPoint</vt:lpstr>
      <vt:lpstr>Conquista de Tenochtitlán</vt:lpstr>
      <vt:lpstr>Presentación de PowerPoint</vt:lpstr>
      <vt:lpstr>Presentación de PowerPoint</vt:lpstr>
      <vt:lpstr>La conquista material</vt:lpstr>
      <vt:lpstr>La conquista espiritual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Segundo parcial</dc:title>
  <dc:creator>Olga</dc:creator>
  <cp:lastModifiedBy>Olga</cp:lastModifiedBy>
  <cp:revision>29</cp:revision>
  <dcterms:created xsi:type="dcterms:W3CDTF">2019-11-04T00:34:06Z</dcterms:created>
  <dcterms:modified xsi:type="dcterms:W3CDTF">2019-11-07T07:24:17Z</dcterms:modified>
</cp:coreProperties>
</file>