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1"/>
  </p:notesMasterIdLst>
  <p:sldIdLst>
    <p:sldId id="256" r:id="rId2"/>
    <p:sldId id="257" r:id="rId3"/>
    <p:sldId id="258" r:id="rId4"/>
    <p:sldId id="284" r:id="rId5"/>
    <p:sldId id="259" r:id="rId6"/>
    <p:sldId id="285" r:id="rId7"/>
    <p:sldId id="261" r:id="rId8"/>
    <p:sldId id="262" r:id="rId9"/>
    <p:sldId id="263" r:id="rId10"/>
  </p:sldIdLst>
  <p:sldSz cx="9144000" cy="5143500" type="screen16x9"/>
  <p:notesSz cx="6858000" cy="9144000"/>
  <p:embeddedFontLst>
    <p:embeddedFont>
      <p:font typeface="Roboto Condensed" charset="0"/>
      <p:regular r:id="rId12"/>
      <p:bold r:id="rId13"/>
      <p:italic r:id="rId14"/>
      <p:boldItalic r:id="rId15"/>
    </p:embeddedFont>
    <p:embeddedFont>
      <p:font typeface="Roboto Condensed Light" charset="0"/>
      <p:regular r:id="rId16"/>
      <p:bold r:id="rId17"/>
      <p:italic r:id="rId18"/>
      <p:boldItalic r:id="rId19"/>
    </p:embeddedFont>
    <p:embeddedFont>
      <p:font typeface="Arvo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C37A2A6E-57DC-42E9-BFC4-3C2C49AD18AA}">
  <a:tblStyle styleId="{C37A2A6E-57DC-42E9-BFC4-3C2C49AD18A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6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5697214" y="2635519"/>
            <a:ext cx="889200" cy="2964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25" name="Google Shape;25;p3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26" name="Google Shape;26;p3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28" name="Google Shape;28;p3"/>
          <p:cNvGrpSpPr/>
          <p:nvPr/>
        </p:nvGrpSpPr>
        <p:grpSpPr>
          <a:xfrm rot="10800000" flipH="1">
            <a:off x="-2" y="2924826"/>
            <a:ext cx="6589087" cy="2027268"/>
            <a:chOff x="-9894852" y="-4493254"/>
            <a:chExt cx="21200407" cy="6522740"/>
          </a:xfrm>
        </p:grpSpPr>
        <p:sp>
          <p:nvSpPr>
            <p:cNvPr id="29" name="Google Shape;29;p3"/>
            <p:cNvSpPr/>
            <p:nvPr/>
          </p:nvSpPr>
          <p:spPr>
            <a:xfrm>
              <a:off x="-9894852" y="-4493114"/>
              <a:ext cx="146853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31" name="Google Shape;31;p3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32" name="Google Shape;32;p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" name="Google Shape;33;p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34" name="Google Shape;34;p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3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" name="Google Shape;36;p3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37" name="Google Shape;37;p3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3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9" name="Google Shape;39;p3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oogle Shape;144;p9"/>
          <p:cNvGrpSpPr/>
          <p:nvPr/>
        </p:nvGrpSpPr>
        <p:grpSpPr>
          <a:xfrm>
            <a:off x="2466138" y="4472723"/>
            <a:ext cx="6686825" cy="670795"/>
            <a:chOff x="5589288" y="4472723"/>
            <a:chExt cx="6686825" cy="670795"/>
          </a:xfrm>
        </p:grpSpPr>
        <p:sp>
          <p:nvSpPr>
            <p:cNvPr id="145" name="Google Shape;145;p9"/>
            <p:cNvSpPr/>
            <p:nvPr/>
          </p:nvSpPr>
          <p:spPr>
            <a:xfrm rot="10800000">
              <a:off x="5589288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6" name="Google Shape;146;p9"/>
            <p:cNvGrpSpPr/>
            <p:nvPr/>
          </p:nvGrpSpPr>
          <p:grpSpPr>
            <a:xfrm flipH="1">
              <a:off x="5748896" y="4472723"/>
              <a:ext cx="6527217" cy="670795"/>
              <a:chOff x="-10101302" y="330075"/>
              <a:chExt cx="16532971" cy="1699506"/>
            </a:xfrm>
          </p:grpSpPr>
          <p:sp>
            <p:nvSpPr>
              <p:cNvPr id="147" name="Google Shape;147;p9"/>
              <p:cNvSpPr/>
              <p:nvPr/>
            </p:nvSpPr>
            <p:spPr>
              <a:xfrm>
                <a:off x="-10101302" y="330081"/>
                <a:ext cx="148464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48;p9"/>
              <p:cNvSpPr/>
              <p:nvPr/>
            </p:nvSpPr>
            <p:spPr>
              <a:xfrm>
                <a:off x="4732169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9" name="Google Shape;149;p9"/>
            <p:cNvGrpSpPr/>
            <p:nvPr/>
          </p:nvGrpSpPr>
          <p:grpSpPr>
            <a:xfrm flipH="1">
              <a:off x="5592255" y="4646738"/>
              <a:ext cx="6682918" cy="304563"/>
              <a:chOff x="-30922586" y="330075"/>
              <a:chExt cx="37293070" cy="1699569"/>
            </a:xfrm>
          </p:grpSpPr>
          <p:sp>
            <p:nvSpPr>
              <p:cNvPr id="150" name="Google Shape;150;p9"/>
              <p:cNvSpPr/>
              <p:nvPr/>
            </p:nvSpPr>
            <p:spPr>
              <a:xfrm>
                <a:off x="-30922586" y="330144"/>
                <a:ext cx="355881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9"/>
              <p:cNvSpPr/>
              <p:nvPr/>
            </p:nvSpPr>
            <p:spPr>
              <a:xfrm>
                <a:off x="4670984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52" name="Google Shape;152;p9"/>
          <p:cNvSpPr txBox="1">
            <a:spLocks noGrp="1"/>
          </p:cNvSpPr>
          <p:nvPr>
            <p:ph type="body" idx="1"/>
          </p:nvPr>
        </p:nvSpPr>
        <p:spPr>
          <a:xfrm>
            <a:off x="2682800" y="4636500"/>
            <a:ext cx="60042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</a:lstStyle>
          <a:p>
            <a:endParaRPr/>
          </a:p>
        </p:txBody>
      </p:sp>
      <p:sp>
        <p:nvSpPr>
          <p:cNvPr id="153" name="Google Shape;153;p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  <p:grpSp>
        <p:nvGrpSpPr>
          <p:cNvPr id="154" name="Google Shape;154;p9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55" name="Google Shape;155;p9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6" name="Google Shape;156;p9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57" name="Google Shape;157;p9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9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9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0" name="Google Shape;160;p9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9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  <p:grpSp>
        <p:nvGrpSpPr>
          <p:cNvPr id="164" name="Google Shape;164;p1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65" name="Google Shape;165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6" name="Google Shape;166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7" name="Google Shape;167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0" name="Google Shape;170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2" name="Google Shape;172;p10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73" name="Google Shape;173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4" name="Google Shape;174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5" name="Google Shape;175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7" name="Google Shape;177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8" name="Google Shape;178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79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Ref idx="1001">
        <a:schemeClr val="bg1"/>
      </p:bgRef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5" r:id="rId5"/>
    <p:sldLayoutId id="2147483656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REVOLUCIÓN RUSA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REVOLUCIÓN </a:t>
            </a:r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1857356" y="1744425"/>
            <a:ext cx="5615113" cy="175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b="1" dirty="0" smtClean="0">
                <a:solidFill>
                  <a:srgbClr val="FF9800"/>
                </a:solidFill>
              </a:rPr>
              <a:t>LAS REVOLUCIONES SON GIROS EN LOS QUE  LOS SISTEMAS POLÍTICOS, ECONÓMICOS Y SOCIOCULTURALES EXPERIMENTAN PROFUNDAS TRANSFORMACIONES.</a:t>
            </a:r>
            <a:endParaRPr sz="360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  <p:sp>
        <p:nvSpPr>
          <p:cNvPr id="213" name="Google Shape;213;p13"/>
          <p:cNvSpPr txBox="1">
            <a:spLocks noGrp="1"/>
          </p:cNvSpPr>
          <p:nvPr>
            <p:ph type="ctrTitle" idx="4294967295"/>
          </p:nvPr>
        </p:nvSpPr>
        <p:spPr>
          <a:xfrm>
            <a:off x="142844" y="642924"/>
            <a:ext cx="5143537" cy="116046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 smtClean="0">
                <a:solidFill>
                  <a:srgbClr val="FF9800"/>
                </a:solidFill>
              </a:rPr>
              <a:t>CAUSAS </a:t>
            </a:r>
            <a:endParaRPr sz="5400">
              <a:solidFill>
                <a:srgbClr val="FF9800"/>
              </a:solidFill>
            </a:endParaRPr>
          </a:p>
        </p:txBody>
      </p:sp>
      <p:sp>
        <p:nvSpPr>
          <p:cNvPr id="214" name="Google Shape;214;p13"/>
          <p:cNvSpPr txBox="1">
            <a:spLocks noGrp="1"/>
          </p:cNvSpPr>
          <p:nvPr>
            <p:ph type="subTitle" idx="4294967295"/>
          </p:nvPr>
        </p:nvSpPr>
        <p:spPr>
          <a:xfrm>
            <a:off x="0" y="3000378"/>
            <a:ext cx="6594475" cy="13414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 smtClean="0"/>
              <a:t>MISERIA, HAMBRE E INJUSTICIA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 smtClean="0"/>
              <a:t>TRABAJADORES INTERESADOS EN EL MARXISMO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 smtClean="0"/>
              <a:t>CORRUPCIÓN 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 smtClean="0"/>
              <a:t>AGITACIÓN POLÍTICA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2000" b="1" dirty="0" smtClean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/>
          </a:p>
        </p:txBody>
      </p:sp>
      <p:pic>
        <p:nvPicPr>
          <p:cNvPr id="52226" name="Picture 2" descr="Resultado de imagen para nicolas ii zar de rus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14296"/>
            <a:ext cx="3523645" cy="2790442"/>
          </a:xfrm>
          <a:prstGeom prst="hexagon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es-ES"/>
          </a:p>
        </p:txBody>
      </p:sp>
      <p:sp>
        <p:nvSpPr>
          <p:cNvPr id="3" name="Google Shape;213;p13"/>
          <p:cNvSpPr txBox="1">
            <a:spLocks/>
          </p:cNvSpPr>
          <p:nvPr/>
        </p:nvSpPr>
        <p:spPr>
          <a:xfrm>
            <a:off x="142844" y="642924"/>
            <a:ext cx="6643734" cy="1160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tabLst/>
              <a:defRPr/>
            </a:pPr>
            <a:r>
              <a:rPr kumimoji="0" lang="es-E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FF9800"/>
                </a:solidFill>
                <a:effectLst/>
                <a:uLnTx/>
                <a:uFillTx/>
                <a:latin typeface="Roboto Condensed"/>
                <a:ea typeface="Roboto Condensed"/>
                <a:cs typeface="Roboto Condensed"/>
                <a:sym typeface="Roboto Condensed"/>
              </a:rPr>
              <a:t>ANTECEDENTES</a:t>
            </a:r>
            <a:endParaRPr kumimoji="0" lang="es-ES" sz="6000" b="1" i="0" u="none" strike="noStrike" kern="0" cap="none" spc="0" normalizeH="0" baseline="0" noProof="0" dirty="0">
              <a:ln>
                <a:noFill/>
              </a:ln>
              <a:solidFill>
                <a:srgbClr val="FF9800"/>
              </a:solidFill>
              <a:effectLst/>
              <a:uLnTx/>
              <a:uFillTx/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4" name="Google Shape;214;p13"/>
          <p:cNvSpPr txBox="1">
            <a:spLocks/>
          </p:cNvSpPr>
          <p:nvPr/>
        </p:nvSpPr>
        <p:spPr>
          <a:xfrm>
            <a:off x="0" y="3000378"/>
            <a:ext cx="6594475" cy="1341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C7D3E6"/>
              </a:buClr>
              <a:buSzPts val="2400"/>
              <a:defRPr/>
            </a:pPr>
            <a:r>
              <a:rPr lang="en" sz="2000" b="1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FUNDACIÓN DE LOS SÓVIETS</a:t>
            </a:r>
          </a:p>
          <a:p>
            <a:pPr algn="ctr">
              <a:buClr>
                <a:srgbClr val="C7D3E6"/>
              </a:buClr>
              <a:buSzPts val="2400"/>
              <a:defRPr/>
            </a:pPr>
            <a:r>
              <a:rPr lang="en" sz="2000" b="1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MOTINES DE SOLDADOS Y MARINOS</a:t>
            </a:r>
          </a:p>
          <a:p>
            <a:pPr algn="ctr">
              <a:buClr>
                <a:srgbClr val="C7D3E6"/>
              </a:buClr>
              <a:buSzPts val="2400"/>
              <a:defRPr/>
            </a:pPr>
            <a:r>
              <a:rPr lang="en" sz="2000" b="1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CAMPESINOS DEMANDANDO POR LA TIERRA</a:t>
            </a:r>
            <a:endParaRPr lang="es-ES" sz="2000" b="1" dirty="0" smtClean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None/>
              <a:tabLst/>
              <a:defRPr/>
            </a:pPr>
            <a:r>
              <a:rPr kumimoji="0" lang="es-E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63248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DERROTA DEL IMPERIO RUSO ANTE</a:t>
            </a:r>
            <a:r>
              <a:rPr kumimoji="0" lang="es-ES" sz="2000" b="1" i="0" u="none" strike="noStrike" kern="0" cap="none" spc="0" normalizeH="0" noProof="0" dirty="0" smtClean="0">
                <a:ln>
                  <a:noFill/>
                </a:ln>
                <a:solidFill>
                  <a:srgbClr val="263248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JAPÓN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None/>
              <a:tabLst/>
              <a:defRPr/>
            </a:pPr>
            <a:r>
              <a:rPr lang="es-ES" sz="2000" b="1" baseline="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INVOLUCRAMIENTO EN LA PRIMERA GUERRA MUNDIAL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None/>
              <a:tabLst/>
              <a:defRPr/>
            </a:pPr>
            <a:r>
              <a:rPr kumimoji="0" lang="es-ES" sz="2000" b="1" i="0" u="none" strike="noStrike" kern="0" cap="none" spc="0" normalizeH="0" noProof="0" dirty="0" smtClean="0">
                <a:ln>
                  <a:noFill/>
                </a:ln>
                <a:solidFill>
                  <a:srgbClr val="263248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SANGRIENTA REPRESIÓN EN 1905</a:t>
            </a:r>
            <a:endParaRPr kumimoji="0" lang="es-ES" sz="2000" b="1" i="0" u="none" strike="noStrike" kern="0" cap="none" spc="0" normalizeH="0" baseline="0" noProof="0" dirty="0" smtClean="0">
              <a:ln>
                <a:noFill/>
              </a:ln>
              <a:solidFill>
                <a:srgbClr val="263248"/>
              </a:solidFill>
              <a:effectLst/>
              <a:uLnTx/>
              <a:uFillTx/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None/>
              <a:tabLst/>
              <a:defRPr/>
            </a:pPr>
            <a:endParaRPr kumimoji="0" lang="es-ES" sz="2000" b="1" i="0" u="none" strike="noStrike" kern="0" cap="none" spc="0" normalizeH="0" baseline="0" noProof="0" dirty="0">
              <a:ln>
                <a:noFill/>
              </a:ln>
              <a:solidFill>
                <a:srgbClr val="263248"/>
              </a:solidFill>
              <a:effectLst/>
              <a:uLnTx/>
              <a:uFillTx/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xfrm>
            <a:off x="177773" y="3840842"/>
            <a:ext cx="7537499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Multitud de obreros desarmados marcharon al Palacio de Invierno para expresar sus demandas; sin embargo, el ministro del interior envió tropas para acabar con la manifestación.</a:t>
            </a:r>
            <a:endParaRPr sz="240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  <p:sp>
        <p:nvSpPr>
          <p:cNvPr id="224" name="Google Shape;224;p14"/>
          <p:cNvSpPr txBox="1"/>
          <p:nvPr/>
        </p:nvSpPr>
        <p:spPr>
          <a:xfrm>
            <a:off x="2249474" y="0"/>
            <a:ext cx="4108476" cy="278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b="1" dirty="0" smtClean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LA REVOLUCIÓN DE 1905</a:t>
            </a:r>
            <a:endParaRPr sz="1100" b="1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477600" y="3001396"/>
            <a:ext cx="4094400" cy="784800"/>
          </a:xfrm>
        </p:spPr>
        <p:txBody>
          <a:bodyPr/>
          <a:lstStyle/>
          <a:p>
            <a:r>
              <a:rPr lang="es-ES" dirty="0" smtClean="0"/>
              <a:t>DOMINGO SANGRIENTO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lang="es-ES"/>
          </a:p>
        </p:txBody>
      </p:sp>
      <p:sp>
        <p:nvSpPr>
          <p:cNvPr id="3" name="Google Shape;229;p15"/>
          <p:cNvSpPr txBox="1">
            <a:spLocks/>
          </p:cNvSpPr>
          <p:nvPr/>
        </p:nvSpPr>
        <p:spPr>
          <a:xfrm>
            <a:off x="428596" y="500048"/>
            <a:ext cx="8358245" cy="25306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La matanza se dio a conocer fuera de San Petersburgo, alentando la organización de otros sectores.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Surgió el primer sindicato ruso y las huelgas interrumpieron servicios estratégicos para el imperio.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Dentro de los comités de huelga se formaron los </a:t>
            </a: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SÓVIETS</a:t>
            </a: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, consejos donde representantes obreros debatían y tomaban decisiones.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Se firmó el “Manifiesto de octubre de 1905” y se convocó a la formación de la </a:t>
            </a: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DUMA</a:t>
            </a: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, asamblea con la facultad de aprobar leyes y competencias </a:t>
            </a:r>
            <a:r>
              <a:rPr kumimoji="0" lang="es-E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adminitrativas</a:t>
            </a: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Aparecieron los partidos políticos.</a:t>
            </a:r>
            <a:endParaRPr kumimoji="0" lang="es-ES" sz="24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 smtClean="0"/>
              <a:t>P</a:t>
            </a:r>
            <a:r>
              <a:rPr lang="en" sz="2800" dirty="0" smtClean="0"/>
              <a:t>artidos políticos:</a:t>
            </a:r>
            <a:endParaRPr sz="2800"/>
          </a:p>
        </p:txBody>
      </p:sp>
      <p:sp>
        <p:nvSpPr>
          <p:cNvPr id="237" name="Google Shape;237;p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▰"/>
            </a:pPr>
            <a:r>
              <a:rPr lang="es-ES" dirty="0" smtClean="0"/>
              <a:t>M</a:t>
            </a:r>
            <a:r>
              <a:rPr lang="en" dirty="0" smtClean="0"/>
              <a:t>encheviques</a:t>
            </a:r>
          </a:p>
          <a:p>
            <a:pPr lvl="1">
              <a:spcBef>
                <a:spcPts val="0"/>
              </a:spcBef>
              <a:buNone/>
            </a:pPr>
            <a:r>
              <a:rPr lang="es-ES" dirty="0" smtClean="0"/>
              <a:t>P</a:t>
            </a:r>
            <a:r>
              <a:rPr lang="en" dirty="0" smtClean="0"/>
              <a:t>artido socialdemócrata de Rusia</a:t>
            </a:r>
          </a:p>
          <a:p>
            <a:pPr lvl="1">
              <a:spcBef>
                <a:spcPts val="0"/>
              </a:spcBef>
              <a:buNone/>
            </a:pPr>
            <a:r>
              <a:rPr lang="en" dirty="0" smtClean="0"/>
              <a:t>Líder Yuli Mártov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▰"/>
            </a:pPr>
            <a:r>
              <a:rPr lang="es-ES" dirty="0" smtClean="0"/>
              <a:t>B</a:t>
            </a:r>
            <a:r>
              <a:rPr lang="en" dirty="0" smtClean="0"/>
              <a:t>olcheviques</a:t>
            </a:r>
          </a:p>
          <a:p>
            <a:pPr lvl="1">
              <a:spcBef>
                <a:spcPts val="0"/>
              </a:spcBef>
              <a:buNone/>
            </a:pPr>
            <a:r>
              <a:rPr lang="es-ES" dirty="0" smtClean="0"/>
              <a:t>L</a:t>
            </a:r>
            <a:r>
              <a:rPr lang="en" dirty="0" smtClean="0"/>
              <a:t>íder Lenin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▰"/>
            </a:pPr>
            <a:r>
              <a:rPr lang="es-ES" dirty="0" smtClean="0"/>
              <a:t>K</a:t>
            </a:r>
            <a:r>
              <a:rPr lang="en" dirty="0" smtClean="0"/>
              <a:t>adetes</a:t>
            </a:r>
          </a:p>
          <a:p>
            <a:pPr lvl="1">
              <a:spcBef>
                <a:spcPts val="0"/>
              </a:spcBef>
              <a:buNone/>
            </a:pPr>
            <a:r>
              <a:rPr lang="es-ES" dirty="0" smtClean="0"/>
              <a:t>P</a:t>
            </a:r>
            <a:r>
              <a:rPr lang="en" dirty="0" smtClean="0"/>
              <a:t>artido democrático constitucional</a:t>
            </a:r>
          </a:p>
          <a:p>
            <a:pPr lvl="1">
              <a:spcBef>
                <a:spcPts val="0"/>
              </a:spcBef>
              <a:buNone/>
            </a:pPr>
            <a:r>
              <a:rPr lang="es-ES" dirty="0" smtClean="0"/>
              <a:t>L</a:t>
            </a:r>
            <a:r>
              <a:rPr lang="en" dirty="0" smtClean="0"/>
              <a:t>íder Pavel Miliukov</a:t>
            </a:r>
          </a:p>
        </p:txBody>
      </p:sp>
      <p:sp>
        <p:nvSpPr>
          <p:cNvPr id="238" name="Google Shape;238;p1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  <p:grpSp>
        <p:nvGrpSpPr>
          <p:cNvPr id="239" name="Google Shape;239;p16"/>
          <p:cNvGrpSpPr/>
          <p:nvPr/>
        </p:nvGrpSpPr>
        <p:grpSpPr>
          <a:xfrm>
            <a:off x="282216" y="590918"/>
            <a:ext cx="369505" cy="369505"/>
            <a:chOff x="2594050" y="1631825"/>
            <a:chExt cx="439625" cy="439625"/>
          </a:xfrm>
        </p:grpSpPr>
        <p:sp>
          <p:nvSpPr>
            <p:cNvPr id="240" name="Google Shape;240;p16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6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6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6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/>
          </a:p>
        </p:txBody>
      </p:sp>
      <p:sp>
        <p:nvSpPr>
          <p:cNvPr id="248" name="Google Shape;248;p17"/>
          <p:cNvSpPr txBox="1">
            <a:spLocks noGrp="1"/>
          </p:cNvSpPr>
          <p:nvPr>
            <p:ph type="ctrTitle" idx="4294967295"/>
          </p:nvPr>
        </p:nvSpPr>
        <p:spPr>
          <a:xfrm>
            <a:off x="1433529" y="357172"/>
            <a:ext cx="7496189" cy="116046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200" dirty="0" smtClean="0">
                <a:solidFill>
                  <a:srgbClr val="FF9800"/>
                </a:solidFill>
              </a:rPr>
              <a:t>R</a:t>
            </a:r>
            <a:r>
              <a:rPr lang="en" sz="7200" dirty="0" smtClean="0">
                <a:solidFill>
                  <a:srgbClr val="FF9800"/>
                </a:solidFill>
              </a:rPr>
              <a:t>evolución de 1917</a:t>
            </a:r>
            <a:endParaRPr sz="7200">
              <a:solidFill>
                <a:srgbClr val="FF9800"/>
              </a:solidFill>
            </a:endParaRPr>
          </a:p>
        </p:txBody>
      </p:sp>
      <p:sp>
        <p:nvSpPr>
          <p:cNvPr id="249" name="Google Shape;249;p17"/>
          <p:cNvSpPr txBox="1">
            <a:spLocks noGrp="1"/>
          </p:cNvSpPr>
          <p:nvPr>
            <p:ph type="subTitle" idx="4294967295"/>
          </p:nvPr>
        </p:nvSpPr>
        <p:spPr>
          <a:xfrm>
            <a:off x="357190" y="1500180"/>
            <a:ext cx="3500430" cy="7842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1000"/>
              </a:spcAft>
              <a:buNone/>
            </a:pPr>
            <a:r>
              <a:rPr lang="en" dirty="0" smtClean="0"/>
              <a:t>REVOLUCIÓN DE FEBRERO</a:t>
            </a:r>
            <a:endParaRPr/>
          </a:p>
        </p:txBody>
      </p:sp>
      <p:sp>
        <p:nvSpPr>
          <p:cNvPr id="17" name="Google Shape;249;p17"/>
          <p:cNvSpPr txBox="1">
            <a:spLocks/>
          </p:cNvSpPr>
          <p:nvPr/>
        </p:nvSpPr>
        <p:spPr>
          <a:xfrm>
            <a:off x="4929222" y="2144715"/>
            <a:ext cx="3500430" cy="784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None/>
              <a:tabLst/>
              <a:defRPr/>
            </a:pPr>
            <a:r>
              <a:rPr kumimoji="0" lang="es-E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263248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Gobierno de </a:t>
            </a:r>
            <a:r>
              <a:rPr kumimoji="0" lang="es-E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263248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Gueorgui</a:t>
            </a:r>
            <a:r>
              <a:rPr kumimoji="0" lang="es-E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263248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Lvov, Alexander </a:t>
            </a:r>
            <a:r>
              <a:rPr kumimoji="0" lang="es-E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263248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Kérenski</a:t>
            </a:r>
            <a:r>
              <a:rPr kumimoji="0" lang="es-E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263248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y </a:t>
            </a:r>
            <a:r>
              <a:rPr kumimoji="0" lang="es-E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263248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Miliukov</a:t>
            </a:r>
            <a:r>
              <a:rPr kumimoji="0" lang="es-E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263248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.</a:t>
            </a: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rgbClr val="263248"/>
              </a:solidFill>
              <a:effectLst/>
              <a:uLnTx/>
              <a:uFillTx/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  <p:sp>
        <p:nvSpPr>
          <p:cNvPr id="18" name="Google Shape;249;p17"/>
          <p:cNvSpPr txBox="1">
            <a:spLocks/>
          </p:cNvSpPr>
          <p:nvPr/>
        </p:nvSpPr>
        <p:spPr>
          <a:xfrm>
            <a:off x="357158" y="3286130"/>
            <a:ext cx="3500430" cy="784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None/>
              <a:tabLst/>
              <a:defRPr/>
            </a:pPr>
            <a:r>
              <a:rPr kumimoji="0" lang="es-E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63248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Grupos de obreros y reservistas se amotinaron y organizaron un comité de la Duma, la cual disolvió el gobierno zarista el 14 de febrero</a:t>
            </a:r>
            <a:r>
              <a:rPr lang="es-ES" sz="2200" baseline="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.</a:t>
            </a:r>
            <a:r>
              <a:rPr lang="es-ES" sz="22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None/>
              <a:tabLst/>
              <a:defRPr/>
            </a:pPr>
            <a:r>
              <a:rPr kumimoji="0" lang="es-E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63248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Nicolás</a:t>
            </a:r>
            <a:r>
              <a:rPr kumimoji="0" lang="es-ES" sz="2200" b="0" i="0" u="none" strike="noStrike" kern="0" cap="none" spc="0" normalizeH="0" noProof="0" dirty="0" smtClean="0">
                <a:ln>
                  <a:noFill/>
                </a:ln>
                <a:solidFill>
                  <a:srgbClr val="263248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II renunció a la corona en marzo.</a:t>
            </a:r>
            <a:endParaRPr kumimoji="0" lang="es-ES" sz="2200" b="0" i="0" u="none" strike="noStrike" kern="0" cap="none" spc="0" normalizeH="0" baseline="0" noProof="0" dirty="0">
              <a:ln>
                <a:noFill/>
              </a:ln>
              <a:solidFill>
                <a:srgbClr val="263248"/>
              </a:solidFill>
              <a:effectLst/>
              <a:uLnTx/>
              <a:uFillTx/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 smtClean="0"/>
              <a:t>R</a:t>
            </a:r>
            <a:r>
              <a:rPr lang="en" sz="2800" dirty="0" smtClean="0"/>
              <a:t>evolución de octubre</a:t>
            </a:r>
            <a:endParaRPr sz="2800"/>
          </a:p>
        </p:txBody>
      </p:sp>
      <p:sp>
        <p:nvSpPr>
          <p:cNvPr id="267" name="Google Shape;267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s-ES" dirty="0" smtClean="0"/>
              <a:t>K</a:t>
            </a:r>
            <a:r>
              <a:rPr lang="en" dirty="0" smtClean="0"/>
              <a:t>érenski insistía en una transición  paulatina, pero en el campo no existía intención de esperar más tiempo.</a:t>
            </a:r>
          </a:p>
          <a:p>
            <a:pPr marL="0" lv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s-ES" dirty="0" smtClean="0"/>
              <a:t>L</a:t>
            </a:r>
            <a:r>
              <a:rPr lang="en" dirty="0" smtClean="0"/>
              <a:t>enin en su “Tesis de abril” afirmaba la capacidad de la clase trabajadora para tomar las riendas del gobierno, con la frase:”¡Todo el poder a los soviets!”</a:t>
            </a:r>
            <a:endParaRPr/>
          </a:p>
        </p:txBody>
      </p:sp>
      <p:sp>
        <p:nvSpPr>
          <p:cNvPr id="269" name="Google Shape;269;p18"/>
          <p:cNvSpPr txBox="1">
            <a:spLocks noGrp="1"/>
          </p:cNvSpPr>
          <p:nvPr>
            <p:ph type="body" idx="2"/>
          </p:nvPr>
        </p:nvSpPr>
        <p:spPr>
          <a:xfrm>
            <a:off x="4357686" y="785800"/>
            <a:ext cx="4500594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b="1"/>
          </a:p>
          <a:p>
            <a:pPr marL="0" lv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s-ES" dirty="0" smtClean="0"/>
              <a:t>El 24 de octubre l</a:t>
            </a:r>
            <a:r>
              <a:rPr lang="en" dirty="0" smtClean="0"/>
              <a:t>as fuerzas del Ejército Rojo, comandadas por Trotski, demostraron la fuerza de la clase obrera, asaltando el Palacio de Invierno y tomaron el poder.una vez controlada la capital, se formó el Consejo de los Comisarios del Pueblo.</a:t>
            </a:r>
          </a:p>
          <a:p>
            <a:pPr marL="0" lv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s-ES" sz="2400" b="1" dirty="0" smtClean="0">
                <a:solidFill>
                  <a:schemeClr val="accent2"/>
                </a:solidFill>
              </a:rPr>
              <a:t>E</a:t>
            </a:r>
            <a:r>
              <a:rPr lang="en" sz="2400" b="1" dirty="0" smtClean="0">
                <a:solidFill>
                  <a:schemeClr val="accent2"/>
                </a:solidFill>
              </a:rPr>
              <a:t>l 25 de octubre de 1917 se instauró el primer gobierno socialista del mundo.</a:t>
            </a:r>
            <a:endParaRPr sz="2400" b="1">
              <a:solidFill>
                <a:schemeClr val="accent2"/>
              </a:solidFill>
            </a:endParaRPr>
          </a:p>
        </p:txBody>
      </p:sp>
      <p:sp>
        <p:nvSpPr>
          <p:cNvPr id="270" name="Google Shape;270;p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  <p:grpSp>
        <p:nvGrpSpPr>
          <p:cNvPr id="271" name="Google Shape;271;p18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72" name="Google Shape;272;p18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8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8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8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8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8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8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400</Words>
  <PresentationFormat>Presentación en pantalla (16:9)</PresentationFormat>
  <Paragraphs>51</Paragraphs>
  <Slides>9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Roboto Condensed</vt:lpstr>
      <vt:lpstr>Roboto Condensed Light</vt:lpstr>
      <vt:lpstr>Arvo</vt:lpstr>
      <vt:lpstr>Salerio template</vt:lpstr>
      <vt:lpstr>REVOLUCIÓN RUSA</vt:lpstr>
      <vt:lpstr>REVOLUCIÓN </vt:lpstr>
      <vt:lpstr>CAUSAS </vt:lpstr>
      <vt:lpstr>Diapositiva 4</vt:lpstr>
      <vt:lpstr>Multitud de obreros desarmados marcharon al Palacio de Invierno para expresar sus demandas; sin embargo, el ministro del interior envió tropas para acabar con la manifestación.</vt:lpstr>
      <vt:lpstr>Diapositiva 6</vt:lpstr>
      <vt:lpstr>Partidos políticos:</vt:lpstr>
      <vt:lpstr>Revolución de 1917</vt:lpstr>
      <vt:lpstr>Revolución de octubre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REVOLUCIÓN RUSA</dc:title>
  <dc:creator>Maestra Olga</dc:creator>
  <cp:lastModifiedBy>Olga</cp:lastModifiedBy>
  <cp:revision>7</cp:revision>
  <dcterms:modified xsi:type="dcterms:W3CDTF">2018-09-09T04:04:26Z</dcterms:modified>
</cp:coreProperties>
</file>