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79" r:id="rId4"/>
    <p:sldId id="280" r:id="rId5"/>
    <p:sldId id="282" r:id="rId6"/>
    <p:sldId id="278" r:id="rId7"/>
    <p:sldId id="286" r:id="rId8"/>
    <p:sldId id="281" r:id="rId9"/>
    <p:sldId id="296" r:id="rId10"/>
    <p:sldId id="292" r:id="rId11"/>
    <p:sldId id="289" r:id="rId12"/>
    <p:sldId id="297" r:id="rId13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ADCEC2B4-EE43-4B60-BAB9-343E6F86E308}" type="datetimeFigureOut">
              <a:rPr lang="es-MX" smtClean="0"/>
              <a:pPr>
                <a:defRPr/>
              </a:pPr>
              <a:t>25/02/2016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039D973-3406-4EA2-9275-C680E976B05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EFD2AA-86A0-4DBC-969E-A8B331D99F94}" type="datetimeFigureOut">
              <a:rPr lang="es-MX" smtClean="0"/>
              <a:pPr>
                <a:defRPr/>
              </a:pPr>
              <a:t>25/02/2016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67CF-1370-4789-9066-B2212AA6098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0A4268-47C0-4B4E-B290-00FDABDB6745}" type="datetimeFigureOut">
              <a:rPr lang="es-MX" smtClean="0"/>
              <a:pPr>
                <a:defRPr/>
              </a:pPr>
              <a:t>25/02/2016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5A3A-62B3-491E-82F7-7FDF15FB09C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F48A95-AA40-4079-B019-281829C9A62A}" type="datetimeFigureOut">
              <a:rPr lang="es-MX" smtClean="0"/>
              <a:pPr>
                <a:defRPr/>
              </a:pPr>
              <a:t>25/02/2016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A14F-C892-4B3B-BE9A-060F55370CF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9556C0-0D3B-4874-AC90-9D3EB9AA45F8}" type="datetimeFigureOut">
              <a:rPr lang="es-MX" smtClean="0"/>
              <a:pPr>
                <a:defRPr/>
              </a:pPr>
              <a:t>25/02/2016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AB05-7057-4B22-BCF5-C44BCFBD9D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4A735A-4BB5-4DF6-B7AA-280D3E601FDB}" type="datetimeFigureOut">
              <a:rPr lang="es-MX" smtClean="0"/>
              <a:pPr>
                <a:defRPr/>
              </a:pPr>
              <a:t>25/02/2016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285F-E054-4413-9F7E-F9BDB5B40D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7E769C12-E12C-41CD-BF6D-4135013291D4}" type="datetimeFigureOut">
              <a:rPr lang="es-MX" smtClean="0"/>
              <a:pPr>
                <a:defRPr/>
              </a:pPr>
              <a:t>25/02/2016</a:t>
            </a:fld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0EC6C4-F5F6-495E-9307-607330A83FB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763C71C7-43B3-47AE-8D40-5053979CD4AE}" type="datetimeFigureOut">
              <a:rPr lang="es-MX" smtClean="0"/>
              <a:pPr>
                <a:defRPr/>
              </a:pPr>
              <a:t>25/02/2016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0E344AD-0D81-4E82-A325-B32458D4C19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BCC321-BBBF-4DEE-8B45-2FBA6984AB06}" type="datetimeFigureOut">
              <a:rPr lang="es-MX" smtClean="0"/>
              <a:pPr>
                <a:defRPr/>
              </a:pPr>
              <a:t>25/02/2016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38F0-1F5D-4BD3-B7DB-61B0FC0D96E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0BE9B3-E2ED-4C75-999B-83929F39E8C2}" type="datetimeFigureOut">
              <a:rPr lang="es-MX" smtClean="0"/>
              <a:pPr>
                <a:defRPr/>
              </a:pPr>
              <a:t>25/02/2016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E13C-3172-41C7-9230-D876E0C1BA9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67DA00-984E-43A2-87C5-141E26DFC738}" type="datetimeFigureOut">
              <a:rPr lang="es-MX" smtClean="0"/>
              <a:pPr>
                <a:defRPr/>
              </a:pPr>
              <a:t>25/02/2016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DB73-01A2-4385-8050-F067A154F68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949A0EA6-9B88-4B85-9586-2ADA29C0DD2D}" type="datetimeFigureOut">
              <a:rPr lang="es-MX" smtClean="0"/>
              <a:pPr>
                <a:defRPr/>
              </a:pPr>
              <a:t>25/02/2016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52FBEF2-A479-4B86-BAC9-C4FF0EC9C4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1285860"/>
            <a:ext cx="7991475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6700" dirty="0" smtClean="0">
                <a:latin typeface="Candara" pitchFamily="34" charset="0"/>
                <a:cs typeface="Aharoni" pitchFamily="2" charset="-79"/>
              </a:rPr>
              <a:t>BLOQUE 2</a:t>
            </a:r>
            <a:r>
              <a:rPr lang="es-MX" dirty="0" smtClean="0">
                <a:latin typeface="Candara" pitchFamily="34" charset="0"/>
                <a:cs typeface="Aharoni" pitchFamily="2" charset="-79"/>
              </a:rPr>
              <a:t/>
            </a:r>
            <a:br>
              <a:rPr lang="es-MX" dirty="0" smtClean="0">
                <a:latin typeface="Candara" pitchFamily="34" charset="0"/>
                <a:cs typeface="Aharoni" pitchFamily="2" charset="-79"/>
              </a:rPr>
            </a:br>
            <a:r>
              <a:rPr lang="es-MX" sz="3600" b="1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  <a:cs typeface="Aharoni" pitchFamily="2" charset="-79"/>
              </a:rPr>
              <a:t>escuelas de interpretación histórica</a:t>
            </a:r>
            <a:endParaRPr lang="es-MX" sz="3600" b="1" dirty="0">
              <a:solidFill>
                <a:schemeClr val="accent6">
                  <a:lumMod val="75000"/>
                </a:schemeClr>
              </a:solidFill>
              <a:latin typeface="Candara" pitchFamily="34" charset="0"/>
              <a:cs typeface="Aharoni" pitchFamily="2" charset="-79"/>
            </a:endParaRPr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1 Imagen" descr="modo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0"/>
            <a:ext cx="88550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Título"/>
          <p:cNvSpPr>
            <a:spLocks noGrp="1"/>
          </p:cNvSpPr>
          <p:nvPr>
            <p:ph type="title"/>
          </p:nvPr>
        </p:nvSpPr>
        <p:spPr>
          <a:xfrm>
            <a:off x="2357422" y="357166"/>
            <a:ext cx="6329378" cy="1069848"/>
          </a:xfrm>
        </p:spPr>
        <p:txBody>
          <a:bodyPr/>
          <a:lstStyle/>
          <a:p>
            <a:r>
              <a:rPr lang="es-MX" b="1" dirty="0" smtClean="0">
                <a:solidFill>
                  <a:srgbClr val="00B050"/>
                </a:solidFill>
                <a:latin typeface="Candara" pitchFamily="34" charset="0"/>
              </a:rPr>
              <a:t>ESCUELA DE LOS ANNALES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42910" y="2000240"/>
            <a:ext cx="7777162" cy="469359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0850" indent="-450850" algn="just" eaLnBrk="1" hangingPunct="1">
              <a:buClr>
                <a:srgbClr val="00B050"/>
              </a:buClr>
              <a:buSzPct val="140000"/>
              <a:buFont typeface="Wingdings" pitchFamily="2" charset="2"/>
              <a:buChar char=""/>
              <a:defRPr/>
            </a:pPr>
            <a:r>
              <a:rPr lang="es-MX" sz="2300" b="1" dirty="0">
                <a:latin typeface="+mj-lt"/>
              </a:rPr>
              <a:t>Surge a principios del siglo XX.</a:t>
            </a:r>
          </a:p>
          <a:p>
            <a:pPr marL="450850" indent="-450850" algn="just" eaLnBrk="1" hangingPunct="1">
              <a:buClr>
                <a:srgbClr val="00B050"/>
              </a:buClr>
              <a:buSzPct val="140000"/>
              <a:buFont typeface="Wingdings" pitchFamily="2" charset="2"/>
              <a:buChar char=""/>
              <a:defRPr/>
            </a:pPr>
            <a:endParaRPr lang="es-MX" sz="2300" b="1" dirty="0">
              <a:latin typeface="+mj-lt"/>
            </a:endParaRPr>
          </a:p>
          <a:p>
            <a:pPr marL="450850" indent="-450850" algn="just" eaLnBrk="1" hangingPunct="1">
              <a:buClr>
                <a:srgbClr val="00B050"/>
              </a:buClr>
              <a:buSzPct val="140000"/>
              <a:buFont typeface="Wingdings" pitchFamily="2" charset="2"/>
              <a:buChar char=""/>
              <a:defRPr/>
            </a:pPr>
            <a:r>
              <a:rPr lang="es-MX" sz="2300" b="1" dirty="0" smtClean="0">
                <a:latin typeface="+mj-lt"/>
              </a:rPr>
              <a:t>Debe su nombre a </a:t>
            </a:r>
            <a:r>
              <a:rPr lang="es-MX" sz="2300" b="1" dirty="0">
                <a:latin typeface="+mj-lt"/>
              </a:rPr>
              <a:t>una revista francesa conocida como “</a:t>
            </a:r>
            <a:r>
              <a:rPr lang="es-MX" sz="2300" b="1" dirty="0" err="1">
                <a:latin typeface="+mj-lt"/>
              </a:rPr>
              <a:t>Annales</a:t>
            </a:r>
            <a:r>
              <a:rPr lang="es-MX" sz="2300" b="1" dirty="0">
                <a:latin typeface="+mj-lt"/>
              </a:rPr>
              <a:t> de historia económica y social</a:t>
            </a:r>
            <a:r>
              <a:rPr lang="es-MX" sz="2300" b="1" dirty="0" smtClean="0">
                <a:latin typeface="+mj-lt"/>
              </a:rPr>
              <a:t>”, creada por los mismos representantes.</a:t>
            </a:r>
          </a:p>
          <a:p>
            <a:pPr marL="450850" indent="-450850" algn="just" eaLnBrk="1" hangingPunct="1">
              <a:buClr>
                <a:srgbClr val="00B050"/>
              </a:buClr>
              <a:buSzPct val="140000"/>
              <a:buFont typeface="Wingdings" pitchFamily="2" charset="2"/>
              <a:buChar char=""/>
              <a:defRPr/>
            </a:pPr>
            <a:endParaRPr lang="es-MX" sz="2300" b="1" dirty="0" smtClean="0">
              <a:latin typeface="+mj-lt"/>
            </a:endParaRPr>
          </a:p>
          <a:p>
            <a:pPr marL="450850" indent="-450850" algn="just" eaLnBrk="1" hangingPunct="1">
              <a:buClr>
                <a:srgbClr val="00B050"/>
              </a:buClr>
              <a:buSzPct val="140000"/>
              <a:buFont typeface="Wingdings" pitchFamily="2" charset="2"/>
              <a:buChar char=""/>
              <a:defRPr/>
            </a:pPr>
            <a:r>
              <a:rPr lang="es-MX" sz="2300" b="1" dirty="0" smtClean="0">
                <a:latin typeface="+mj-lt"/>
              </a:rPr>
              <a:t>Se apoya directamente en las ciencias auxiliares.</a:t>
            </a:r>
          </a:p>
          <a:p>
            <a:pPr marL="450850" indent="-450850" algn="just" eaLnBrk="1" hangingPunct="1">
              <a:buClr>
                <a:srgbClr val="00B050"/>
              </a:buClr>
              <a:buSzPct val="140000"/>
              <a:buFont typeface="Wingdings" pitchFamily="2" charset="2"/>
              <a:buChar char=""/>
              <a:defRPr/>
            </a:pPr>
            <a:endParaRPr lang="es-MX" sz="2300" b="1" dirty="0" smtClean="0">
              <a:latin typeface="+mj-lt"/>
            </a:endParaRPr>
          </a:p>
          <a:p>
            <a:pPr marL="450850" indent="-450850" algn="just" eaLnBrk="1" hangingPunct="1">
              <a:buClr>
                <a:srgbClr val="00B050"/>
              </a:buClr>
              <a:buSzPct val="140000"/>
              <a:buFont typeface="Wingdings" pitchFamily="2" charset="2"/>
              <a:buChar char=""/>
              <a:defRPr/>
            </a:pPr>
            <a:r>
              <a:rPr lang="es-MX" sz="2300" b="1" dirty="0" smtClean="0">
                <a:latin typeface="+mj-lt"/>
              </a:rPr>
              <a:t>Toda producción cultural del ser humano es una fuente de información.</a:t>
            </a:r>
          </a:p>
          <a:p>
            <a:pPr marL="450850" indent="-450850" algn="just" eaLnBrk="1" hangingPunct="1">
              <a:buClr>
                <a:srgbClr val="00B050"/>
              </a:buClr>
              <a:buSzPct val="140000"/>
              <a:buFont typeface="Wingdings" pitchFamily="2" charset="2"/>
              <a:buChar char=""/>
              <a:defRPr/>
            </a:pPr>
            <a:endParaRPr lang="es-MX" sz="2300" b="1" dirty="0" smtClean="0">
              <a:latin typeface="+mj-lt"/>
            </a:endParaRPr>
          </a:p>
          <a:p>
            <a:pPr marL="450850" indent="-450850" algn="just" eaLnBrk="1" hangingPunct="1">
              <a:buClr>
                <a:srgbClr val="00B050"/>
              </a:buClr>
              <a:buSzPct val="140000"/>
              <a:buFont typeface="Wingdings" pitchFamily="2" charset="2"/>
              <a:buChar char=""/>
              <a:defRPr/>
            </a:pPr>
            <a:r>
              <a:rPr lang="es-MX" sz="2300" b="1" dirty="0" smtClean="0">
                <a:latin typeface="+mj-lt"/>
              </a:rPr>
              <a:t>En México esta escuela fue introducida por Enrique </a:t>
            </a:r>
            <a:r>
              <a:rPr lang="es-MX" sz="2300" b="1" dirty="0" err="1" smtClean="0">
                <a:latin typeface="+mj-lt"/>
              </a:rPr>
              <a:t>Florescano</a:t>
            </a:r>
            <a:r>
              <a:rPr lang="es-MX" sz="2300" b="1" dirty="0" smtClean="0">
                <a:latin typeface="+mj-lt"/>
              </a:rPr>
              <a:t>.</a:t>
            </a:r>
          </a:p>
        </p:txBody>
      </p:sp>
      <p:pic>
        <p:nvPicPr>
          <p:cNvPr id="4" name="Picture 6" descr="http://3.bp.blogspot.com/-Dlz-YUvT9Gc/Tb_YhsNHwgI/AAAAAAAABcU/R6kDuCEFrwI/s400/marc%2Bblo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0335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714480" y="1285860"/>
            <a:ext cx="63466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 smtClean="0"/>
              <a:t>Representantes: Marc </a:t>
            </a:r>
            <a:r>
              <a:rPr lang="es-MX" sz="2400" dirty="0" err="1" smtClean="0"/>
              <a:t>Bloch</a:t>
            </a:r>
            <a:r>
              <a:rPr lang="es-MX" sz="2400" dirty="0" smtClean="0"/>
              <a:t> y </a:t>
            </a:r>
            <a:r>
              <a:rPr lang="es-MX" sz="2400" dirty="0" err="1" smtClean="0"/>
              <a:t>Lucien</a:t>
            </a:r>
            <a:r>
              <a:rPr lang="es-MX" sz="2400" dirty="0" smtClean="0"/>
              <a:t> </a:t>
            </a:r>
            <a:r>
              <a:rPr lang="es-MX" sz="2400" dirty="0" err="1" smtClean="0"/>
              <a:t>Febvre</a:t>
            </a:r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º</a:t>
            </a:r>
            <a:endParaRPr lang="es-MX"/>
          </a:p>
        </p:txBody>
      </p:sp>
      <p:sp>
        <p:nvSpPr>
          <p:cNvPr id="3" name="2 Rectángulo"/>
          <p:cNvSpPr/>
          <p:nvPr/>
        </p:nvSpPr>
        <p:spPr>
          <a:xfrm>
            <a:off x="714348" y="2551837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 algn="just" eaLnBrk="1" hangingPunct="1">
              <a:buClr>
                <a:srgbClr val="00B050"/>
              </a:buClr>
              <a:buSzPct val="140000"/>
              <a:buFont typeface="Wingdings" pitchFamily="2" charset="2"/>
              <a:buChar char="v"/>
              <a:defRPr/>
            </a:pPr>
            <a:r>
              <a:rPr lang="es-MX" sz="2400" dirty="0" smtClean="0"/>
              <a:t>Propuesta</a:t>
            </a:r>
          </a:p>
          <a:p>
            <a:pPr marL="450850" indent="-450850" algn="just" eaLnBrk="1" hangingPunct="1">
              <a:buClr>
                <a:srgbClr val="00B050"/>
              </a:buClr>
              <a:buSzPct val="140000"/>
              <a:defRPr/>
            </a:pPr>
            <a:endParaRPr lang="es-MX" sz="2400" dirty="0" smtClean="0"/>
          </a:p>
          <a:p>
            <a:pPr marL="450850" indent="-450850" algn="just" eaLnBrk="1" hangingPunct="1">
              <a:buClr>
                <a:srgbClr val="00B050"/>
              </a:buClr>
              <a:buSzPct val="140000"/>
              <a:defRPr/>
            </a:pPr>
            <a:r>
              <a:rPr lang="es-MX" sz="2400" dirty="0" smtClean="0"/>
              <a:t>El estudio de los acontecimientos pasados, se lleva a cabo poniendo énfasis en personajes comunes de la vida cotidiana: amas de casa, obreros, grupos minoritarios, etc.</a:t>
            </a:r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title"/>
          </p:nvPr>
        </p:nvSpPr>
        <p:spPr>
          <a:xfrm>
            <a:off x="1285852" y="500042"/>
            <a:ext cx="6072230" cy="1069848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>
                <a:solidFill>
                  <a:srgbClr val="00B050"/>
                </a:solidFill>
                <a:latin typeface="Candara" pitchFamily="34" charset="0"/>
              </a:rPr>
              <a:t>ESCUELAS DE INTERPRETACIÓN HISTÓRICA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203575" y="1989138"/>
            <a:ext cx="2736850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2200" b="1" dirty="0">
                <a:latin typeface="+mj-lt"/>
              </a:rPr>
              <a:t>FUNCIÓN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339975" y="2997200"/>
            <a:ext cx="4464050" cy="1784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s-MX" sz="2200" b="1" dirty="0">
                <a:latin typeface="+mj-lt"/>
              </a:rPr>
              <a:t>Se tratan de las formas que existen para explicar los procesos históricos, interpretarlos y comprenderlos.</a:t>
            </a:r>
          </a:p>
          <a:p>
            <a:pPr algn="just" eaLnBrk="1" hangingPunct="1">
              <a:defRPr/>
            </a:pPr>
            <a:endParaRPr lang="es-MX" sz="2200" b="1" dirty="0">
              <a:latin typeface="+mj-lt"/>
            </a:endParaRPr>
          </a:p>
          <a:p>
            <a:pPr algn="just" eaLnBrk="1" hangingPunct="1">
              <a:defRPr/>
            </a:pPr>
            <a:r>
              <a:rPr lang="es-MX" sz="2200" b="1" dirty="0">
                <a:latin typeface="+mj-lt"/>
              </a:rPr>
              <a:t>Definen a la Historia y su función.</a:t>
            </a:r>
          </a:p>
        </p:txBody>
      </p:sp>
      <p:sp>
        <p:nvSpPr>
          <p:cNvPr id="5" name="4 Flecha abajo"/>
          <p:cNvSpPr/>
          <p:nvPr/>
        </p:nvSpPr>
        <p:spPr>
          <a:xfrm>
            <a:off x="4427538" y="2492375"/>
            <a:ext cx="360362" cy="431800"/>
          </a:xfrm>
          <a:prstGeom prst="downArrow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6" name="5 Flecha abajo"/>
          <p:cNvSpPr/>
          <p:nvPr/>
        </p:nvSpPr>
        <p:spPr>
          <a:xfrm>
            <a:off x="4452938" y="1484313"/>
            <a:ext cx="287337" cy="504825"/>
          </a:xfrm>
          <a:prstGeom prst="downArrow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0" y="5857892"/>
            <a:ext cx="2160587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2200" b="1" dirty="0">
                <a:latin typeface="+mj-lt"/>
              </a:rPr>
              <a:t>ESCUELA POSITIVISTA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195513" y="5805488"/>
            <a:ext cx="208915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2200" b="1" dirty="0">
                <a:latin typeface="+mj-lt"/>
              </a:rPr>
              <a:t>ESCUELA HISTORICISTA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452938" y="5789613"/>
            <a:ext cx="230505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2200" b="1" dirty="0">
                <a:latin typeface="+mj-lt"/>
              </a:rPr>
              <a:t>ESCUELA MARXISTA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858016" y="5715016"/>
            <a:ext cx="194468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2200" b="1" dirty="0">
                <a:latin typeface="+mj-lt"/>
              </a:rPr>
              <a:t>ESCUELA DE LOS ANNALES</a:t>
            </a:r>
          </a:p>
        </p:txBody>
      </p:sp>
      <p:pic>
        <p:nvPicPr>
          <p:cNvPr id="19467" name="Picture 6" descr="http://amadeusdice.files.wordpress.com/2010/09/mar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73250"/>
            <a:ext cx="1403350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Flecha abajo"/>
          <p:cNvSpPr/>
          <p:nvPr/>
        </p:nvSpPr>
        <p:spPr>
          <a:xfrm rot="534864">
            <a:off x="3081674" y="5358355"/>
            <a:ext cx="390525" cy="322075"/>
          </a:xfrm>
          <a:prstGeom prst="downArrow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14" name="13 Flecha abajo"/>
          <p:cNvSpPr/>
          <p:nvPr/>
        </p:nvSpPr>
        <p:spPr>
          <a:xfrm rot="20853953">
            <a:off x="5328976" y="5216075"/>
            <a:ext cx="390525" cy="526003"/>
          </a:xfrm>
          <a:prstGeom prst="downArrow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15" name="14 Flecha abajo"/>
          <p:cNvSpPr/>
          <p:nvPr/>
        </p:nvSpPr>
        <p:spPr>
          <a:xfrm rot="2785971">
            <a:off x="1014756" y="5119482"/>
            <a:ext cx="388937" cy="601663"/>
          </a:xfrm>
          <a:prstGeom prst="downArrow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sp>
        <p:nvSpPr>
          <p:cNvPr id="16" name="15 Flecha abajo"/>
          <p:cNvSpPr/>
          <p:nvPr/>
        </p:nvSpPr>
        <p:spPr>
          <a:xfrm rot="19153205">
            <a:off x="7150168" y="5054619"/>
            <a:ext cx="388937" cy="601663"/>
          </a:xfrm>
          <a:prstGeom prst="downArrow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pic>
        <p:nvPicPr>
          <p:cNvPr id="19472" name="Picture 2" descr="http://upload.wikimedia.org/wikipedia/commons/thumb/b/b3/Auguste_Comte.jpg/200px-Auguste_Com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0335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3" name="Picture 4" descr="http://upload.wikimedia.org/wikipedia/commons/thumb/6/65/B.Croce.jpg/250px-B.Croc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4950" y="0"/>
            <a:ext cx="128905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4" name="Picture 6" descr="http://3.bp.blogspot.com/-Dlz-YUvT9Gc/Tb_YhsNHwgI/AAAAAAAABcU/R6kDuCEFrwI/s400/marc%2Bbloch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72413" y="1844675"/>
            <a:ext cx="1258887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upload.wikimedia.org/wikipedia/commons/thumb/b/b3/Auguste_Comte.jpg/200px-Auguste_Com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63713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3 Título"/>
          <p:cNvSpPr>
            <a:spLocks noGrp="1"/>
          </p:cNvSpPr>
          <p:nvPr>
            <p:ph type="title"/>
          </p:nvPr>
        </p:nvSpPr>
        <p:spPr>
          <a:xfrm>
            <a:off x="1785918" y="285727"/>
            <a:ext cx="6900882" cy="881085"/>
          </a:xfrm>
        </p:spPr>
        <p:txBody>
          <a:bodyPr/>
          <a:lstStyle/>
          <a:p>
            <a:r>
              <a:rPr lang="es-MX" sz="4000" b="1" dirty="0" smtClean="0">
                <a:solidFill>
                  <a:srgbClr val="00B050"/>
                </a:solidFill>
                <a:latin typeface="Candara" pitchFamily="34" charset="0"/>
              </a:rPr>
              <a:t>ESCUELA POSITIVISTA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14348" y="2285992"/>
            <a:ext cx="781685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 algn="just" eaLnBrk="1" hangingPunct="1">
              <a:buClr>
                <a:srgbClr val="00B050"/>
              </a:buClr>
              <a:buSzPct val="130000"/>
              <a:buFont typeface="Wingdings" pitchFamily="2" charset="2"/>
              <a:buChar char="v"/>
              <a:defRPr/>
            </a:pPr>
            <a:r>
              <a:rPr lang="es-MX" sz="2000" b="1" dirty="0" smtClean="0">
                <a:latin typeface="+mj-lt"/>
              </a:rPr>
              <a:t>Surge a mediados del siglo XIX en Europa.</a:t>
            </a:r>
          </a:p>
          <a:p>
            <a:pPr marL="363538" indent="-363538" algn="just" eaLnBrk="1" hangingPunct="1">
              <a:buClr>
                <a:srgbClr val="00B050"/>
              </a:buClr>
              <a:buSzPct val="130000"/>
              <a:buFont typeface="Wingdings" pitchFamily="2" charset="2"/>
              <a:buChar char="v"/>
              <a:defRPr/>
            </a:pPr>
            <a:endParaRPr lang="es-MX" sz="2000" b="1" dirty="0" smtClean="0">
              <a:latin typeface="+mj-lt"/>
            </a:endParaRPr>
          </a:p>
          <a:p>
            <a:pPr marL="363538" indent="-363538" algn="just" eaLnBrk="1" hangingPunct="1">
              <a:buClr>
                <a:srgbClr val="00B050"/>
              </a:buClr>
              <a:buSzPct val="130000"/>
              <a:buFont typeface="Wingdings" pitchFamily="2" charset="2"/>
              <a:buChar char="v"/>
              <a:defRPr/>
            </a:pPr>
            <a:r>
              <a:rPr lang="es-MX" sz="2000" b="1" dirty="0" smtClean="0">
                <a:latin typeface="+mj-lt"/>
              </a:rPr>
              <a:t>Su base es la idea de progreso </a:t>
            </a:r>
            <a:r>
              <a:rPr lang="es-MX" sz="2000" b="1" dirty="0" smtClean="0">
                <a:latin typeface="+mj-lt"/>
                <a:sym typeface="Wingdings" pitchFamily="2" charset="2"/>
              </a:rPr>
              <a:t> la humanidad siempre avanza hacia un futuro mejor.</a:t>
            </a:r>
            <a:endParaRPr lang="es-MX" sz="2000" b="1" dirty="0" smtClean="0">
              <a:latin typeface="+mj-lt"/>
            </a:endParaRPr>
          </a:p>
          <a:p>
            <a:pPr marL="363538" indent="-363538" algn="just" eaLnBrk="1" hangingPunct="1">
              <a:buClr>
                <a:srgbClr val="00B050"/>
              </a:buClr>
              <a:buSzPct val="130000"/>
              <a:buFont typeface="Wingdings" pitchFamily="2" charset="2"/>
              <a:buChar char="v"/>
              <a:defRPr/>
            </a:pPr>
            <a:endParaRPr lang="es-MX" sz="2000" b="1" dirty="0" smtClean="0">
              <a:latin typeface="+mj-lt"/>
            </a:endParaRPr>
          </a:p>
          <a:p>
            <a:pPr marL="363538" indent="-363538" algn="just" eaLnBrk="1" hangingPunct="1">
              <a:buClr>
                <a:srgbClr val="00B050"/>
              </a:buClr>
              <a:buSzPct val="130000"/>
              <a:buFont typeface="Wingdings" pitchFamily="2" charset="2"/>
              <a:buChar char="v"/>
              <a:defRPr/>
            </a:pPr>
            <a:r>
              <a:rPr lang="es-MX" sz="2000" b="1" dirty="0" smtClean="0">
                <a:latin typeface="+mj-lt"/>
              </a:rPr>
              <a:t>Gracias a esta escuela se abandonó la especulación de lo sobrenatural en favor de la investigación científica. </a:t>
            </a:r>
          </a:p>
          <a:p>
            <a:pPr marL="363538" indent="-363538" algn="just" eaLnBrk="1" hangingPunct="1">
              <a:buClr>
                <a:srgbClr val="00B050"/>
              </a:buClr>
              <a:buSzPct val="130000"/>
              <a:buFont typeface="Wingdings" pitchFamily="2" charset="2"/>
              <a:buChar char="v"/>
              <a:defRPr/>
            </a:pPr>
            <a:endParaRPr lang="es-MX" sz="2000" b="1" dirty="0" smtClean="0"/>
          </a:p>
          <a:p>
            <a:pPr marL="363538" indent="-363538" algn="just" eaLnBrk="1" hangingPunct="1">
              <a:buClr>
                <a:srgbClr val="00B050"/>
              </a:buClr>
              <a:buSzPct val="130000"/>
              <a:buFont typeface="Wingdings" pitchFamily="2" charset="2"/>
              <a:buChar char="v"/>
              <a:defRPr/>
            </a:pPr>
            <a:r>
              <a:rPr lang="es-MX" sz="2000" b="1" dirty="0" smtClean="0">
                <a:latin typeface="+mj-lt"/>
              </a:rPr>
              <a:t>El historiador positivista más destacado fue </a:t>
            </a:r>
            <a:r>
              <a:rPr lang="es-MX" sz="2000" b="1" dirty="0" err="1" smtClean="0">
                <a:latin typeface="+mj-lt"/>
              </a:rPr>
              <a:t>Theodor</a:t>
            </a:r>
            <a:r>
              <a:rPr lang="es-MX" sz="2000" b="1" dirty="0" smtClean="0">
                <a:latin typeface="+mj-lt"/>
              </a:rPr>
              <a:t> </a:t>
            </a:r>
            <a:r>
              <a:rPr lang="es-MX" sz="2000" b="1" dirty="0" err="1" smtClean="0">
                <a:latin typeface="+mj-lt"/>
              </a:rPr>
              <a:t>Mommsen</a:t>
            </a:r>
            <a:endParaRPr lang="es-MX" sz="2000" b="1" dirty="0" smtClean="0">
              <a:latin typeface="+mj-lt"/>
            </a:endParaRPr>
          </a:p>
          <a:p>
            <a:pPr marL="363538" indent="-363538" algn="just" eaLnBrk="1" hangingPunct="1">
              <a:buClr>
                <a:srgbClr val="00B050"/>
              </a:buClr>
              <a:buSzPct val="130000"/>
              <a:buFont typeface="Wingdings" pitchFamily="2" charset="2"/>
              <a:buChar char="v"/>
              <a:defRPr/>
            </a:pPr>
            <a:endParaRPr lang="es-MX" sz="2000" b="1" dirty="0" smtClean="0">
              <a:latin typeface="+mj-lt"/>
            </a:endParaRPr>
          </a:p>
          <a:p>
            <a:pPr marL="363538" indent="-363538" algn="just" eaLnBrk="1" hangingPunct="1">
              <a:buClr>
                <a:srgbClr val="00B050"/>
              </a:buClr>
              <a:buSzPct val="130000"/>
              <a:buFont typeface="Wingdings" pitchFamily="2" charset="2"/>
              <a:buChar char="v"/>
              <a:defRPr/>
            </a:pPr>
            <a:r>
              <a:rPr lang="es-MX" sz="2000" b="1" dirty="0" smtClean="0">
                <a:latin typeface="+mj-lt"/>
              </a:rPr>
              <a:t>En México el positivismo fue introducido por Gabino Barreda</a:t>
            </a:r>
            <a:endParaRPr lang="es-MX" sz="2000" b="1" dirty="0" smtClean="0"/>
          </a:p>
          <a:p>
            <a:pPr marL="363538" indent="-363538" algn="just" eaLnBrk="1" hangingPunct="1">
              <a:buClr>
                <a:srgbClr val="00B050"/>
              </a:buClr>
              <a:buSzPct val="130000"/>
              <a:buFont typeface="Wingdings" pitchFamily="2" charset="2"/>
              <a:buChar char="v"/>
              <a:defRPr/>
            </a:pPr>
            <a:endParaRPr lang="es-MX" sz="2000" b="1" dirty="0">
              <a:latin typeface="+mj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76600" y="1557338"/>
            <a:ext cx="5399088" cy="40005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20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REPRESENTANTE </a:t>
            </a:r>
            <a:r>
              <a:rPr lang="es-MX" sz="2000" b="1" dirty="0">
                <a:solidFill>
                  <a:schemeClr val="accent6">
                    <a:lumMod val="50000"/>
                  </a:schemeClr>
                </a:solidFill>
                <a:latin typeface="+mj-lt"/>
                <a:sym typeface="Wingdings" pitchFamily="2" charset="2"/>
              </a:rPr>
              <a:t> </a:t>
            </a:r>
            <a:r>
              <a:rPr lang="es-MX" sz="2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AUGUSTO COMTE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23850" y="1844675"/>
            <a:ext cx="8496300" cy="48167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3538" indent="-363538" eaLnBrk="1" hangingPunct="1">
              <a:buClr>
                <a:srgbClr val="00B050"/>
              </a:buClr>
              <a:buSzPct val="130000"/>
              <a:buFont typeface="Wingdings" pitchFamily="2" charset="2"/>
              <a:buChar char=""/>
              <a:defRPr/>
            </a:pPr>
            <a:endParaRPr lang="es-MX" sz="2100" b="1" dirty="0"/>
          </a:p>
          <a:p>
            <a:pPr marL="457200" indent="-457200" algn="just" eaLnBrk="1" hangingPunct="1">
              <a:buClr>
                <a:srgbClr val="00B050"/>
              </a:buClr>
              <a:buSzPct val="130000"/>
              <a:buFont typeface="+mj-lt"/>
              <a:buAutoNum type="arabicParenR"/>
              <a:defRPr/>
            </a:pPr>
            <a:r>
              <a:rPr lang="es-MX" sz="2100" b="1" dirty="0">
                <a:solidFill>
                  <a:srgbClr val="00B050"/>
                </a:solidFill>
              </a:rPr>
              <a:t>PRIMER ESTADO: TEOLÓGICO </a:t>
            </a:r>
            <a:r>
              <a:rPr lang="es-MX" sz="2100" b="1" dirty="0">
                <a:solidFill>
                  <a:srgbClr val="00B050"/>
                </a:solidFill>
                <a:sym typeface="Wingdings" pitchFamily="2" charset="2"/>
              </a:rPr>
              <a:t> </a:t>
            </a:r>
            <a:r>
              <a:rPr lang="es-MX" sz="2000" b="1" dirty="0">
                <a:sym typeface="Wingdings" pitchFamily="2" charset="2"/>
              </a:rPr>
              <a:t>El hombre busca la explicación de los fenómenos de la naturaleza en seres sobrenaturales o divinidades.</a:t>
            </a:r>
            <a:r>
              <a:rPr lang="es-MX" sz="2100" b="1" dirty="0">
                <a:sym typeface="Wingdings" pitchFamily="2" charset="2"/>
              </a:rPr>
              <a:t> </a:t>
            </a:r>
            <a:endParaRPr lang="es-MX" sz="2100" b="1" dirty="0"/>
          </a:p>
          <a:p>
            <a:pPr marL="457200" indent="-457200" algn="just" eaLnBrk="1" hangingPunct="1">
              <a:buClr>
                <a:srgbClr val="00B050"/>
              </a:buClr>
              <a:buSzPct val="130000"/>
              <a:buFont typeface="+mj-lt"/>
              <a:buAutoNum type="arabicParenR"/>
              <a:defRPr/>
            </a:pPr>
            <a:endParaRPr lang="es-MX" sz="2100" b="1" dirty="0">
              <a:solidFill>
                <a:srgbClr val="00B050"/>
              </a:solidFill>
            </a:endParaRPr>
          </a:p>
          <a:p>
            <a:pPr marL="457200" indent="-457200" algn="just" eaLnBrk="1" hangingPunct="1">
              <a:buClr>
                <a:srgbClr val="00B050"/>
              </a:buClr>
              <a:buSzPct val="130000"/>
              <a:buFont typeface="+mj-lt"/>
              <a:buAutoNum type="arabicParenR"/>
              <a:defRPr/>
            </a:pPr>
            <a:r>
              <a:rPr lang="es-MX" sz="2100" b="1" dirty="0">
                <a:solidFill>
                  <a:srgbClr val="00B050"/>
                </a:solidFill>
              </a:rPr>
              <a:t>SEGUNDO ESTADO: METAFÍSICO </a:t>
            </a:r>
            <a:r>
              <a:rPr lang="es-MX" sz="2100" b="1" dirty="0">
                <a:solidFill>
                  <a:srgbClr val="00B050"/>
                </a:solidFill>
                <a:sym typeface="Wingdings" pitchFamily="2" charset="2"/>
              </a:rPr>
              <a:t> </a:t>
            </a:r>
            <a:r>
              <a:rPr lang="es-MX" sz="2000" b="1" dirty="0">
                <a:sym typeface="Wingdings" pitchFamily="2" charset="2"/>
              </a:rPr>
              <a:t>El hombre cuestiona el origen divino y sobrenatural de las cosas, por lo que interpreta el mundo en base a fuerzas y entes abstractos como ideas, </a:t>
            </a:r>
            <a:r>
              <a:rPr lang="es-MX" sz="2000" b="1" dirty="0" smtClean="0">
                <a:sym typeface="Wingdings" pitchFamily="2" charset="2"/>
              </a:rPr>
              <a:t>principios, leyes, valores, etc.</a:t>
            </a:r>
            <a:endParaRPr lang="es-MX" sz="2100" b="1" dirty="0">
              <a:sym typeface="Wingdings" pitchFamily="2" charset="2"/>
            </a:endParaRPr>
          </a:p>
          <a:p>
            <a:pPr marL="457200" indent="-457200" algn="just" eaLnBrk="1" hangingPunct="1">
              <a:buClr>
                <a:srgbClr val="00B050"/>
              </a:buClr>
              <a:buSzPct val="130000"/>
              <a:buFont typeface="+mj-lt"/>
              <a:buAutoNum type="arabicParenR"/>
              <a:defRPr/>
            </a:pPr>
            <a:endParaRPr lang="es-MX" sz="2100" b="1" dirty="0">
              <a:solidFill>
                <a:srgbClr val="00B050"/>
              </a:solidFill>
              <a:sym typeface="Wingdings" pitchFamily="2" charset="2"/>
            </a:endParaRPr>
          </a:p>
          <a:p>
            <a:pPr marL="457200" indent="-457200" algn="just" eaLnBrk="1" hangingPunct="1">
              <a:buClr>
                <a:srgbClr val="00B050"/>
              </a:buClr>
              <a:buSzPct val="130000"/>
              <a:buFont typeface="+mj-lt"/>
              <a:buAutoNum type="arabicParenR"/>
              <a:defRPr/>
            </a:pPr>
            <a:r>
              <a:rPr lang="es-MX" sz="2100" b="1" dirty="0">
                <a:solidFill>
                  <a:srgbClr val="00B050"/>
                </a:solidFill>
                <a:sym typeface="Wingdings" pitchFamily="2" charset="2"/>
              </a:rPr>
              <a:t>TERCER ESTADO: POSITIVO  </a:t>
            </a:r>
            <a:r>
              <a:rPr lang="es-MX" sz="2000" b="1" dirty="0">
                <a:sym typeface="Wingdings" pitchFamily="2" charset="2"/>
              </a:rPr>
              <a:t>El hombre ya no busca saber qué son las cosas, sino que ahora intenta explicar, mediante la experiencia y la observación, cómo se comportan para deducir sus leyes y poder </a:t>
            </a:r>
            <a:r>
              <a:rPr lang="es-MX" sz="2000" b="1" dirty="0" smtClean="0">
                <a:sym typeface="Wingdings" pitchFamily="2" charset="2"/>
              </a:rPr>
              <a:t>prever, </a:t>
            </a:r>
            <a:r>
              <a:rPr lang="es-MX" sz="2000" b="1" dirty="0">
                <a:sym typeface="Wingdings" pitchFamily="2" charset="2"/>
              </a:rPr>
              <a:t>controlar y dominar la naturaleza y la sociedad en beneficio de la humanidad</a:t>
            </a:r>
            <a:r>
              <a:rPr lang="es-MX" sz="2000" b="1" dirty="0" smtClean="0">
                <a:sym typeface="Wingdings" pitchFamily="2" charset="2"/>
              </a:rPr>
              <a:t>.</a:t>
            </a:r>
            <a:endParaRPr lang="es-MX" sz="22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692275" y="549275"/>
            <a:ext cx="66960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2200" b="1" dirty="0" err="1">
                <a:latin typeface="+mj-lt"/>
              </a:rPr>
              <a:t>Comte</a:t>
            </a:r>
            <a:r>
              <a:rPr lang="es-MX" sz="2200" b="1" dirty="0">
                <a:latin typeface="+mj-lt"/>
              </a:rPr>
              <a:t> determinó la existencia de una ley a la que llamó “de tres estadios” que regía según él del desarrollo intelectual de la humanidad: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3 Título"/>
          <p:cNvSpPr>
            <a:spLocks noGrp="1"/>
          </p:cNvSpPr>
          <p:nvPr>
            <p:ph type="title"/>
          </p:nvPr>
        </p:nvSpPr>
        <p:spPr>
          <a:xfrm>
            <a:off x="457200" y="357165"/>
            <a:ext cx="8229600" cy="809647"/>
          </a:xfrm>
        </p:spPr>
        <p:txBody>
          <a:bodyPr/>
          <a:lstStyle/>
          <a:p>
            <a:r>
              <a:rPr lang="es-MX" sz="4000" b="1" dirty="0" smtClean="0">
                <a:solidFill>
                  <a:srgbClr val="00B050"/>
                </a:solidFill>
                <a:latin typeface="Candara" pitchFamily="34" charset="0"/>
              </a:rPr>
              <a:t>ESCUELA POSITIVISTA</a:t>
            </a:r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755650" y="2276475"/>
            <a:ext cx="7816850" cy="3139321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buClr>
                <a:srgbClr val="00B050"/>
              </a:buClr>
              <a:buSzPct val="130000"/>
            </a:pPr>
            <a:r>
              <a:rPr lang="es-MX" sz="2200" b="1" dirty="0" smtClean="0"/>
              <a:t>El estudio de la historia APLICANDO EL MÉTODO CIENTÍFICO, basado en la clasificación y ordenamiento de todas las fuentes escritas/documentales.</a:t>
            </a:r>
          </a:p>
          <a:p>
            <a:pPr algn="just" eaLnBrk="1" hangingPunct="1">
              <a:buClr>
                <a:srgbClr val="00B050"/>
              </a:buClr>
              <a:buSzPct val="130000"/>
            </a:pPr>
            <a:endParaRPr lang="es-MX" sz="2200" b="1" dirty="0"/>
          </a:p>
          <a:p>
            <a:pPr algn="just" eaLnBrk="1" hangingPunct="1">
              <a:buClr>
                <a:srgbClr val="00B050"/>
              </a:buClr>
              <a:buSzPct val="130000"/>
            </a:pPr>
            <a:r>
              <a:rPr lang="es-MX" sz="2200" b="1" dirty="0" smtClean="0"/>
              <a:t>Con la finalidad de comprobar los hechos y </a:t>
            </a:r>
            <a:r>
              <a:rPr lang="es-MX" sz="2200" b="1" dirty="0"/>
              <a:t>DESCUBRIR LAS LEYES DEL DESARROLLO SOCIAL.</a:t>
            </a:r>
          </a:p>
          <a:p>
            <a:pPr algn="just" eaLnBrk="1" hangingPunct="1">
              <a:buClr>
                <a:srgbClr val="00B050"/>
              </a:buClr>
              <a:buSzPct val="130000"/>
            </a:pPr>
            <a:endParaRPr lang="es-MX" sz="2200" b="1" dirty="0"/>
          </a:p>
          <a:p>
            <a:pPr algn="just" eaLnBrk="1" hangingPunct="1">
              <a:buClr>
                <a:srgbClr val="00B050"/>
              </a:buClr>
              <a:buSzPct val="130000"/>
            </a:pPr>
            <a:r>
              <a:rPr lang="es-MX" sz="2200" b="1" dirty="0" smtClean="0"/>
              <a:t>Los problemas sociales deben analizarse a través de la OBSERVACIÓN </a:t>
            </a:r>
            <a:r>
              <a:rPr lang="es-MX" sz="2200" b="1" dirty="0"/>
              <a:t>DE LOS FENÓMENOS.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14348" y="128586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PROPUESTA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914400" y="500042"/>
            <a:ext cx="8229600" cy="785834"/>
          </a:xfrm>
        </p:spPr>
        <p:txBody>
          <a:bodyPr/>
          <a:lstStyle/>
          <a:p>
            <a:pPr algn="r">
              <a:defRPr/>
            </a:pPr>
            <a:r>
              <a:rPr lang="es-MX" sz="3200" b="1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HISTORICISMO O ESCUELA HISTORICISTA</a:t>
            </a:r>
            <a:endParaRPr lang="es-MX" sz="3200" b="1" dirty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132138" y="1341438"/>
            <a:ext cx="5310187" cy="706437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>
            <a:spAutoFit/>
          </a:bodyPr>
          <a:lstStyle/>
          <a:p>
            <a:pPr eaLnBrk="1" fontAlgn="t" hangingPunct="1">
              <a:defRPr/>
            </a:pPr>
            <a:r>
              <a:rPr lang="es-MX" sz="2000" b="1" dirty="0">
                <a:latin typeface="+mj-lt"/>
              </a:rPr>
              <a:t>PRINCIPALES REPRESENTANTES </a:t>
            </a:r>
            <a:r>
              <a:rPr lang="es-MX" sz="2000" b="1" dirty="0">
                <a:latin typeface="+mj-lt"/>
                <a:sym typeface="Wingdings" pitchFamily="2" charset="2"/>
              </a:rPr>
              <a:t> </a:t>
            </a:r>
            <a:r>
              <a:rPr lang="es-MX" sz="2000" b="1" dirty="0">
                <a:latin typeface="+mj-lt"/>
              </a:rPr>
              <a:t>BENEDETTO CROCE Y WILHELM DILTHEY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95288" y="2924175"/>
            <a:ext cx="7921625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3538" indent="-363538" algn="just" eaLnBrk="1" fontAlgn="t" hangingPunct="1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ü"/>
              <a:defRPr/>
            </a:pPr>
            <a:r>
              <a:rPr lang="es-MX" b="1" dirty="0" smtClean="0"/>
              <a:t>Surge a partir de la 2da mitad del siglo XIX.</a:t>
            </a:r>
          </a:p>
          <a:p>
            <a:pPr marL="363538" indent="-363538" algn="just" eaLnBrk="1" fontAlgn="t" hangingPunct="1">
              <a:buClr>
                <a:schemeClr val="accent6">
                  <a:lumMod val="75000"/>
                </a:schemeClr>
              </a:buClr>
              <a:buSzPct val="120000"/>
              <a:defRPr/>
            </a:pPr>
            <a:endParaRPr lang="es-MX" b="1" dirty="0" smtClean="0"/>
          </a:p>
          <a:p>
            <a:pPr marL="363538" indent="-363538" algn="just" eaLnBrk="1" fontAlgn="t" hangingPunct="1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ü"/>
              <a:defRPr/>
            </a:pPr>
            <a:r>
              <a:rPr lang="es-MX" b="1" dirty="0" smtClean="0"/>
              <a:t>Considera a la historia un arte y no una ciencia.</a:t>
            </a:r>
          </a:p>
          <a:p>
            <a:pPr marL="363538" indent="-363538" algn="just" eaLnBrk="1" fontAlgn="t" hangingPunct="1">
              <a:buClr>
                <a:schemeClr val="accent6">
                  <a:lumMod val="75000"/>
                </a:schemeClr>
              </a:buClr>
              <a:buSzPct val="120000"/>
              <a:defRPr/>
            </a:pPr>
            <a:endParaRPr lang="es-MX" b="1" dirty="0" smtClean="0"/>
          </a:p>
          <a:p>
            <a:pPr marL="363538" indent="-363538" algn="just" eaLnBrk="1" fontAlgn="t" hangingPunct="1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ü"/>
              <a:defRPr/>
            </a:pPr>
            <a:r>
              <a:rPr lang="es-MX" b="1" dirty="0" smtClean="0"/>
              <a:t>Niega la existencia de leyes históricas </a:t>
            </a:r>
            <a:r>
              <a:rPr lang="es-MX" b="1" dirty="0" smtClean="0">
                <a:sym typeface="Wingdings" pitchFamily="2" charset="2"/>
              </a:rPr>
              <a:t> para esta escuela la historia no puede ser explicada mediante leyes rigurosas propias de las ciencias naturales.</a:t>
            </a:r>
          </a:p>
          <a:p>
            <a:pPr marL="363538" indent="-363538" algn="just" eaLnBrk="1" fontAlgn="t" hangingPunct="1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ü"/>
              <a:defRPr/>
            </a:pPr>
            <a:endParaRPr lang="es-MX" b="1" dirty="0" smtClean="0">
              <a:sym typeface="Wingdings" pitchFamily="2" charset="2"/>
            </a:endParaRPr>
          </a:p>
        </p:txBody>
      </p:sp>
      <p:pic>
        <p:nvPicPr>
          <p:cNvPr id="7" name="Picture 4" descr="http://upload.wikimedia.org/wikipedia/commons/thumb/6/65/B.Croce.jpg/250px-B.Cro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-24"/>
            <a:ext cx="1643042" cy="23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42844" y="571480"/>
            <a:ext cx="7443782" cy="785834"/>
          </a:xfrm>
        </p:spPr>
        <p:txBody>
          <a:bodyPr/>
          <a:lstStyle/>
          <a:p>
            <a:pPr algn="r">
              <a:defRPr/>
            </a:pPr>
            <a:r>
              <a:rPr lang="es-MX" sz="3200" b="1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HISTORICISMO O ESCUELA HISTORICISTA</a:t>
            </a:r>
            <a:endParaRPr lang="es-MX" sz="3200" b="1" dirty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57158" y="2000240"/>
            <a:ext cx="8301067" cy="3785652"/>
          </a:xfrm>
          <a:prstGeom prst="rect">
            <a:avLst/>
          </a:prstGeom>
          <a:noFill/>
          <a:ln w="57150">
            <a:noFill/>
            <a:prstDash val="sysDot"/>
          </a:ln>
        </p:spPr>
        <p:txBody>
          <a:bodyPr wrap="square">
            <a:spAutoFit/>
          </a:bodyPr>
          <a:lstStyle/>
          <a:p>
            <a:pPr algn="just" eaLnBrk="1" fontAlgn="t" hangingPunct="1">
              <a:defRPr/>
            </a:pPr>
            <a:r>
              <a:rPr lang="es-MX" sz="2000" b="1" dirty="0" smtClean="0">
                <a:latin typeface="+mj-lt"/>
              </a:rPr>
              <a:t>La realidad humana </a:t>
            </a:r>
            <a:r>
              <a:rPr lang="es-MX" sz="2000" b="1" u="sng" dirty="0" smtClean="0">
                <a:latin typeface="+mj-lt"/>
              </a:rPr>
              <a:t>debe ser comprendida</a:t>
            </a:r>
            <a:r>
              <a:rPr lang="es-MX" sz="2000" b="1" dirty="0" smtClean="0">
                <a:latin typeface="+mj-lt"/>
              </a:rPr>
              <a:t>, a diferencia de la realidad natural, que </a:t>
            </a:r>
            <a:r>
              <a:rPr lang="es-MX" sz="2000" b="1" u="sng" dirty="0" smtClean="0">
                <a:latin typeface="+mj-lt"/>
              </a:rPr>
              <a:t>necesita ser explicada</a:t>
            </a:r>
            <a:r>
              <a:rPr lang="es-MX" sz="2000" b="1" dirty="0" smtClean="0">
                <a:latin typeface="+mj-lt"/>
              </a:rPr>
              <a:t>.</a:t>
            </a:r>
          </a:p>
          <a:p>
            <a:pPr marL="363538" indent="-363538" algn="just" eaLnBrk="1" fontAlgn="t" hangingPunct="1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ü"/>
              <a:defRPr/>
            </a:pPr>
            <a:endParaRPr lang="es-MX" sz="2000" b="1" dirty="0" smtClean="0">
              <a:sym typeface="Wingdings" pitchFamily="2" charset="2"/>
            </a:endParaRPr>
          </a:p>
          <a:p>
            <a:pPr marL="363538" indent="-363538" algn="just" eaLnBrk="1" fontAlgn="t" hangingPunct="1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ü"/>
              <a:defRPr/>
            </a:pPr>
            <a:r>
              <a:rPr lang="es-MX" sz="2000" b="1" dirty="0" smtClean="0">
                <a:sym typeface="Wingdings" pitchFamily="2" charset="2"/>
              </a:rPr>
              <a:t>A través de la interpretación de las fuentes.</a:t>
            </a:r>
          </a:p>
          <a:p>
            <a:pPr marL="363538" indent="-363538" algn="just" eaLnBrk="1" fontAlgn="t" hangingPunct="1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ü"/>
              <a:defRPr/>
            </a:pPr>
            <a:endParaRPr lang="es-MX" sz="2000" b="1" dirty="0" smtClean="0">
              <a:sym typeface="Wingdings" pitchFamily="2" charset="2"/>
            </a:endParaRPr>
          </a:p>
          <a:p>
            <a:pPr marL="363538" indent="-363538" algn="just" eaLnBrk="1" fontAlgn="t" hangingPunct="1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ü"/>
              <a:defRPr/>
            </a:pPr>
            <a:r>
              <a:rPr lang="es-MX" sz="2000" b="1" dirty="0" smtClean="0">
                <a:sym typeface="Wingdings" pitchFamily="2" charset="2"/>
              </a:rPr>
              <a:t>Consideraba que la historia DEBÍA ENTENDERSE DE FORMA INTEGRAL, debido a las interconexiones entre los hechos históricos.</a:t>
            </a:r>
          </a:p>
          <a:p>
            <a:pPr marL="363538" indent="-363538" algn="just" eaLnBrk="1" fontAlgn="t" hangingPunct="1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ü"/>
              <a:defRPr/>
            </a:pPr>
            <a:r>
              <a:rPr lang="es-MX" sz="2000" b="1" dirty="0" smtClean="0"/>
              <a:t>Todo conocimiento objetivo del pasado necesitaba de la experiencia subjetiva del historiador en la selección y organización de los hechos.</a:t>
            </a:r>
          </a:p>
          <a:p>
            <a:pPr algn="just" eaLnBrk="1" fontAlgn="t" hangingPunct="1">
              <a:defRPr/>
            </a:pPr>
            <a:endParaRPr lang="es-MX" sz="2000" b="1" dirty="0">
              <a:latin typeface="+mj-lt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286116" y="5643578"/>
            <a:ext cx="5310188" cy="708025"/>
          </a:xfrm>
          <a:prstGeom prst="rect">
            <a:avLst/>
          </a:prstGeom>
          <a:noFill/>
          <a:ln w="57150">
            <a:noFill/>
            <a:prstDash val="sysDot"/>
          </a:ln>
        </p:spPr>
        <p:txBody>
          <a:bodyPr>
            <a:spAutoFit/>
          </a:bodyPr>
          <a:lstStyle/>
          <a:p>
            <a:pPr algn="just" eaLnBrk="1" fontAlgn="t" hangingPunct="1">
              <a:defRPr/>
            </a:pPr>
            <a:r>
              <a:rPr lang="es-MX" sz="2000" b="1" dirty="0">
                <a:solidFill>
                  <a:srgbClr val="0070C0"/>
                </a:solidFill>
              </a:rPr>
              <a:t>LA HISTORIA ES UNA CIENCIA INTERPRETATIVA Y COMPRENSIVA.</a:t>
            </a:r>
            <a:endParaRPr lang="es-MX" sz="2000" b="1" dirty="0"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9" y="1412875"/>
            <a:ext cx="2286015" cy="400110"/>
          </a:xfrm>
          <a:prstGeom prst="rect">
            <a:avLst/>
          </a:prstGeom>
          <a:noFill/>
          <a:ln w="57150">
            <a:solidFill>
              <a:srgbClr val="00B050"/>
            </a:solidFill>
            <a:prstDash val="sysDot"/>
          </a:ln>
        </p:spPr>
        <p:txBody>
          <a:bodyPr wrap="square">
            <a:spAutoFit/>
          </a:bodyPr>
          <a:lstStyle/>
          <a:p>
            <a:pPr algn="just" eaLnBrk="1" fontAlgn="t" hangingPunct="1">
              <a:defRPr/>
            </a:pPr>
            <a:r>
              <a:rPr lang="es-MX" sz="2000" b="1" dirty="0" smtClean="0">
                <a:sym typeface="Wingdings" pitchFamily="2" charset="2"/>
              </a:rPr>
              <a:t>Propuesta</a:t>
            </a:r>
            <a:endParaRPr lang="es-MX" sz="2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Título"/>
          <p:cNvSpPr>
            <a:spLocks noGrp="1"/>
          </p:cNvSpPr>
          <p:nvPr>
            <p:ph type="title"/>
          </p:nvPr>
        </p:nvSpPr>
        <p:spPr>
          <a:xfrm>
            <a:off x="1428728" y="785794"/>
            <a:ext cx="5943616" cy="1069848"/>
          </a:xfrm>
        </p:spPr>
        <p:txBody>
          <a:bodyPr/>
          <a:lstStyle/>
          <a:p>
            <a:pPr>
              <a:defRPr/>
            </a:pP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ESCUELA MARXISTA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-12700" y="1412875"/>
            <a:ext cx="1403350" cy="54451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  <p:pic>
        <p:nvPicPr>
          <p:cNvPr id="30725" name="Picture 6" descr="http://amadeusdice.files.wordpress.com/2010/09/mar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03350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500034" y="3143249"/>
            <a:ext cx="828680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3538" indent="-363538" algn="just" eaLnBrk="1" hangingPunct="1">
              <a:buClr>
                <a:schemeClr val="accent6">
                  <a:lumMod val="50000"/>
                </a:schemeClr>
              </a:buClr>
              <a:buFont typeface="Wingdings" pitchFamily="2" charset="2"/>
              <a:buChar char="v"/>
              <a:defRPr/>
            </a:pPr>
            <a:r>
              <a:rPr lang="es-MX" sz="2200" b="1" dirty="0">
                <a:latin typeface="+mj-lt"/>
              </a:rPr>
              <a:t>Surge a finales del siglo XIX. </a:t>
            </a:r>
          </a:p>
          <a:p>
            <a:pPr marL="363538" indent="-363538" algn="just" eaLnBrk="1" hangingPunct="1">
              <a:buClr>
                <a:schemeClr val="accent6">
                  <a:lumMod val="50000"/>
                </a:schemeClr>
              </a:buClr>
              <a:buFont typeface="Wingdings" pitchFamily="2" charset="2"/>
              <a:buChar char="v"/>
              <a:defRPr/>
            </a:pPr>
            <a:endParaRPr lang="es-MX" sz="2200" b="1" dirty="0">
              <a:latin typeface="+mj-lt"/>
            </a:endParaRPr>
          </a:p>
          <a:p>
            <a:pPr marL="363538" indent="-363538" algn="just" eaLnBrk="1" hangingPunct="1">
              <a:buClr>
                <a:schemeClr val="accent6">
                  <a:lumMod val="50000"/>
                </a:schemeClr>
              </a:buClr>
              <a:buFont typeface="Wingdings" pitchFamily="2" charset="2"/>
              <a:buChar char="v"/>
              <a:defRPr/>
            </a:pPr>
            <a:r>
              <a:rPr lang="es-MX" sz="2200" b="1" dirty="0">
                <a:latin typeface="+mj-lt"/>
              </a:rPr>
              <a:t>Sostiene que el factor económico es determinante en la Historia.</a:t>
            </a:r>
          </a:p>
          <a:p>
            <a:pPr marL="363538" indent="-363538" algn="just" eaLnBrk="1" hangingPunct="1">
              <a:buClr>
                <a:schemeClr val="accent6">
                  <a:lumMod val="50000"/>
                </a:schemeClr>
              </a:buClr>
              <a:buFont typeface="Wingdings" pitchFamily="2" charset="2"/>
              <a:buChar char="v"/>
              <a:defRPr/>
            </a:pPr>
            <a:endParaRPr lang="es-MX" sz="2200" b="1" dirty="0">
              <a:latin typeface="+mj-lt"/>
            </a:endParaRPr>
          </a:p>
          <a:p>
            <a:pPr marL="363538" indent="-363538" algn="just" eaLnBrk="1" hangingPunct="1">
              <a:buClr>
                <a:schemeClr val="accent6">
                  <a:lumMod val="50000"/>
                </a:schemeClr>
              </a:buClr>
              <a:buFont typeface="Wingdings" pitchFamily="2" charset="2"/>
              <a:buChar char="v"/>
              <a:defRPr/>
            </a:pPr>
            <a:r>
              <a:rPr lang="es-MX" sz="2200" b="1" dirty="0">
                <a:latin typeface="+mj-lt"/>
              </a:rPr>
              <a:t>Explica a la Historia como una lucha de clases </a:t>
            </a:r>
            <a:r>
              <a:rPr lang="es-MX" sz="2200" b="1" dirty="0">
                <a:latin typeface="+mj-lt"/>
                <a:sym typeface="Wingdings" pitchFamily="2" charset="2"/>
              </a:rPr>
              <a:t> </a:t>
            </a:r>
            <a:r>
              <a:rPr lang="es-MX" sz="2200" b="1" dirty="0">
                <a:latin typeface="+mj-lt"/>
              </a:rPr>
              <a:t>formas de producción que han existido: comunismo primitivo, esclavismo, feudalismo y capitalismo. Donde la explotación del hombre por el hombre define el paso de una fase a otra.</a:t>
            </a:r>
            <a:r>
              <a:rPr lang="es-MX" sz="2200" b="1" dirty="0">
                <a:latin typeface="+mj-lt"/>
                <a:sym typeface="Wingdings" pitchFamily="2" charset="2"/>
              </a:rPr>
              <a:t> </a:t>
            </a:r>
            <a:endParaRPr lang="es-MX" sz="2200" b="1" dirty="0">
              <a:latin typeface="+mj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428728" y="1857364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Representantes:</a:t>
            </a:r>
          </a:p>
          <a:p>
            <a:r>
              <a:rPr lang="es-MX" sz="2400" dirty="0" smtClean="0"/>
              <a:t>Karl Marx y </a:t>
            </a:r>
            <a:r>
              <a:rPr lang="es-MX" sz="2400" dirty="0" err="1" smtClean="0"/>
              <a:t>Friedrich</a:t>
            </a:r>
            <a:r>
              <a:rPr lang="es-MX" sz="2400" dirty="0" smtClean="0"/>
              <a:t> </a:t>
            </a:r>
            <a:r>
              <a:rPr lang="es-MX" sz="2400" dirty="0" err="1" smtClean="0"/>
              <a:t>Engels</a:t>
            </a:r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 smtClean="0"/>
              <a:t>Propuesta </a:t>
            </a:r>
            <a:endParaRPr lang="es-MX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Analiza la Historia a partir de las relaciones sociales de trabajo que se establecen en un lugar y tiempo determinados.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872</TotalTime>
  <Words>645</Words>
  <Application>Microsoft Office PowerPoint</Application>
  <PresentationFormat>Presentación en pantalla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Urbano</vt:lpstr>
      <vt:lpstr>BLOQUE 2 escuelas de interpretación histórica</vt:lpstr>
      <vt:lpstr>ESCUELAS DE INTERPRETACIÓN HISTÓRICA</vt:lpstr>
      <vt:lpstr>ESCUELA POSITIVISTA</vt:lpstr>
      <vt:lpstr>Diapositiva 4</vt:lpstr>
      <vt:lpstr>ESCUELA POSITIVISTA</vt:lpstr>
      <vt:lpstr>HISTORICISMO O ESCUELA HISTORICISTA</vt:lpstr>
      <vt:lpstr>HISTORICISMO O ESCUELA HISTORICISTA</vt:lpstr>
      <vt:lpstr>ESCUELA MARXISTA</vt:lpstr>
      <vt:lpstr>Propuesta </vt:lpstr>
      <vt:lpstr>Diapositiva 10</vt:lpstr>
      <vt:lpstr>ESCUELA DE LOS ANNALES</vt:lpstr>
      <vt:lpstr>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BLOQUE 1 CATEGORÍAS TEÓRICO-METODOLÓGICAS PARA EL ESTUDIO DE LA HISTORIA</dc:title>
  <dc:creator>LAURA</dc:creator>
  <cp:lastModifiedBy>Olga</cp:lastModifiedBy>
  <cp:revision>119</cp:revision>
  <dcterms:created xsi:type="dcterms:W3CDTF">2012-02-05T15:03:10Z</dcterms:created>
  <dcterms:modified xsi:type="dcterms:W3CDTF">2016-02-25T19:21:27Z</dcterms:modified>
</cp:coreProperties>
</file>