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2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Bloque 4. Desarrollo cultural de las sociedades del México antiguo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Etapa lítica y sus periodos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1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315" y="114538"/>
            <a:ext cx="6138585" cy="67434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0" y="2006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Aridoamérica</a:t>
            </a:r>
            <a:r>
              <a:rPr lang="es-MX" dirty="0" smtClean="0"/>
              <a:t> y sus </a:t>
            </a:r>
            <a:r>
              <a:rPr lang="es-MX" dirty="0" err="1" smtClean="0"/>
              <a:t>subáreas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281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Oasisamérica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Se ubica en la mayor parte de Arizona y Nuevo México en Estados Unidos. En Sonora y Chihuahua en México, como un oasis en medio del desierto.</a:t>
            </a:r>
          </a:p>
          <a:p>
            <a:r>
              <a:rPr lang="es-ES" sz="2400" dirty="0" smtClean="0"/>
              <a:t>Se caracteriza por su territorio semiárido de clima extremosos, pero con afluentes de agua como ríos y lagunas.</a:t>
            </a:r>
          </a:p>
          <a:p>
            <a:r>
              <a:rPr lang="es-ES" sz="2400" dirty="0" smtClean="0"/>
              <a:t>Desarrollaron construcciones para almacenar el agua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Se divide en las siguientes </a:t>
            </a:r>
            <a:r>
              <a:rPr lang="es-ES" sz="2400" dirty="0" err="1" smtClean="0"/>
              <a:t>subáreas</a:t>
            </a:r>
            <a:r>
              <a:rPr lang="es-ES" sz="2400" dirty="0" smtClean="0"/>
              <a:t>:</a:t>
            </a:r>
          </a:p>
          <a:p>
            <a:pPr lvl="1"/>
            <a:r>
              <a:rPr lang="es-ES" sz="2200" dirty="0" err="1" smtClean="0"/>
              <a:t>Anasazi</a:t>
            </a:r>
            <a:r>
              <a:rPr lang="es-ES" sz="2200" dirty="0" smtClean="0"/>
              <a:t>				Fremont</a:t>
            </a:r>
          </a:p>
          <a:p>
            <a:pPr lvl="1"/>
            <a:r>
              <a:rPr lang="es-ES" sz="2200" dirty="0" err="1" smtClean="0"/>
              <a:t>Hohokam</a:t>
            </a:r>
            <a:r>
              <a:rPr lang="es-ES" sz="2200" dirty="0" smtClean="0"/>
              <a:t>			</a:t>
            </a:r>
            <a:r>
              <a:rPr lang="es-ES" sz="2200" dirty="0" err="1"/>
              <a:t>P</a:t>
            </a:r>
            <a:r>
              <a:rPr lang="es-ES" sz="2200" dirty="0" err="1" smtClean="0"/>
              <a:t>ataya</a:t>
            </a:r>
            <a:r>
              <a:rPr lang="es-ES" sz="2200" dirty="0" smtClean="0"/>
              <a:t> </a:t>
            </a:r>
          </a:p>
          <a:p>
            <a:pPr lvl="1"/>
            <a:r>
              <a:rPr lang="es-ES" sz="2200" dirty="0" smtClean="0"/>
              <a:t>Mogollón </a:t>
            </a:r>
            <a:endParaRPr lang="es-ES" sz="2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07828"/>
            <a:ext cx="6070600" cy="66448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1000" y="1866900"/>
            <a:ext cx="17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Oasisamérica</a:t>
            </a:r>
            <a:r>
              <a:rPr lang="es-MX" dirty="0" smtClean="0"/>
              <a:t> y sus </a:t>
            </a:r>
            <a:r>
              <a:rPr lang="es-MX" dirty="0" err="1" smtClean="0"/>
              <a:t>subáreas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71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Prehistoria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43789"/>
            <a:ext cx="8596668" cy="4597573"/>
          </a:xfrm>
        </p:spPr>
        <p:txBody>
          <a:bodyPr>
            <a:noAutofit/>
          </a:bodyPr>
          <a:lstStyle/>
          <a:p>
            <a:r>
              <a:rPr lang="es-MX" sz="2400" dirty="0" smtClean="0"/>
              <a:t>Paleolítico </a:t>
            </a:r>
          </a:p>
          <a:p>
            <a:pPr lvl="1"/>
            <a:r>
              <a:rPr lang="es-MX" sz="2400" dirty="0"/>
              <a:t>Inferior, recolección de frutos y plantas silvestres. Herramientas hechas de piedra y madera.</a:t>
            </a:r>
          </a:p>
          <a:p>
            <a:pPr lvl="1"/>
            <a:r>
              <a:rPr lang="es-MX" sz="2400" dirty="0"/>
              <a:t>Medio, producción y control del fuego.</a:t>
            </a:r>
          </a:p>
          <a:p>
            <a:pPr lvl="1"/>
            <a:r>
              <a:rPr lang="es-MX" sz="2400" dirty="0"/>
              <a:t>Superior, división del trabajo. Manifestaciones artísticas (pinturas rupestres)</a:t>
            </a:r>
          </a:p>
          <a:p>
            <a:pPr marL="0" indent="0">
              <a:buNone/>
            </a:pPr>
            <a:r>
              <a:rPr lang="es-MX" sz="2400" dirty="0" smtClean="0"/>
              <a:t>Migración de Asia a América.</a:t>
            </a:r>
          </a:p>
          <a:p>
            <a:r>
              <a:rPr lang="es-MX" sz="2400" dirty="0" smtClean="0"/>
              <a:t>Mesolítico, caracterizado por las glaciaciones y migraciones.</a:t>
            </a:r>
          </a:p>
          <a:p>
            <a:pPr marL="0" indent="0">
              <a:buNone/>
            </a:pPr>
            <a:r>
              <a:rPr lang="es-MX" sz="2400" dirty="0" smtClean="0"/>
              <a:t>Aumento de temperatura.</a:t>
            </a:r>
          </a:p>
          <a:p>
            <a:r>
              <a:rPr lang="es-MX" sz="2400" dirty="0" smtClean="0"/>
              <a:t>Neolítico, se comenzó la domesticación de vegetales, inicio de la agricultura y el sedentarismo.</a:t>
            </a:r>
          </a:p>
        </p:txBody>
      </p:sp>
    </p:spTree>
    <p:extLst>
      <p:ext uri="{BB962C8B-B14F-4D97-AF65-F5344CB8AC3E}">
        <p14:creationId xmlns:p14="http://schemas.microsoft.com/office/powerpoint/2010/main" val="21857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Etapa lítica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83632"/>
            <a:ext cx="8596668" cy="5474367"/>
          </a:xfrm>
        </p:spPr>
        <p:txBody>
          <a:bodyPr>
            <a:normAutofit lnSpcReduction="10000"/>
          </a:bodyPr>
          <a:lstStyle/>
          <a:p>
            <a:r>
              <a:rPr lang="es-MX" sz="2200" dirty="0" smtClean="0"/>
              <a:t>Arqueolítico (40000-10000 a.C.)</a:t>
            </a:r>
          </a:p>
          <a:p>
            <a:pPr lvl="1"/>
            <a:r>
              <a:rPr lang="es-MX" sz="2200" dirty="0" smtClean="0"/>
              <a:t>Pequeños grupos nómadas dedicados  a la recolección y la caza.</a:t>
            </a:r>
          </a:p>
          <a:p>
            <a:pPr lvl="1"/>
            <a:r>
              <a:rPr lang="es-MX" sz="2200" dirty="0" smtClean="0"/>
              <a:t>Vivían en cuevas a la intemperie.</a:t>
            </a:r>
          </a:p>
          <a:p>
            <a:pPr lvl="1"/>
            <a:r>
              <a:rPr lang="es-MX" sz="2200" dirty="0" smtClean="0"/>
              <a:t>Utilizaban instrumento de hueso, púas y piedra de obsidiana.</a:t>
            </a:r>
          </a:p>
          <a:p>
            <a:pPr lvl="1"/>
            <a:endParaRPr lang="es-MX" sz="2200" dirty="0" smtClean="0"/>
          </a:p>
          <a:p>
            <a:r>
              <a:rPr lang="es-MX" sz="2200" dirty="0" err="1" smtClean="0"/>
              <a:t>Cenolítico</a:t>
            </a:r>
            <a:r>
              <a:rPr lang="es-MX" sz="2200" dirty="0" smtClean="0"/>
              <a:t> (10000-7000/5000 a.C.)</a:t>
            </a:r>
          </a:p>
          <a:p>
            <a:pPr lvl="1"/>
            <a:r>
              <a:rPr lang="es-MX" sz="2200" dirty="0" smtClean="0"/>
              <a:t>Transformaciones debido a los cambios de temperatura.</a:t>
            </a:r>
          </a:p>
          <a:p>
            <a:pPr lvl="1"/>
            <a:r>
              <a:rPr lang="es-MX" sz="2200" dirty="0" smtClean="0"/>
              <a:t>Diversidad animal que provocó cambios en la alimentación.</a:t>
            </a:r>
          </a:p>
          <a:p>
            <a:pPr lvl="1"/>
            <a:r>
              <a:rPr lang="es-MX" sz="2200" dirty="0" smtClean="0"/>
              <a:t>Crearon herramientas con mayor filo.</a:t>
            </a:r>
          </a:p>
          <a:p>
            <a:pPr lvl="1"/>
            <a:r>
              <a:rPr lang="es-MX" sz="2200" dirty="0" smtClean="0"/>
              <a:t>Uso de molcajetes y metates.</a:t>
            </a:r>
          </a:p>
          <a:p>
            <a:pPr lvl="1"/>
            <a:r>
              <a:rPr lang="es-MX" sz="2200" dirty="0" smtClean="0"/>
              <a:t>Utilizaron el algodón para cubrirse ya no sólo las pieles.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86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17399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s-MX" sz="2400" dirty="0" err="1"/>
              <a:t>Protoneolítico</a:t>
            </a:r>
            <a:r>
              <a:rPr lang="es-MX" sz="2400" dirty="0"/>
              <a:t> (7000/5000-2500 a.C</a:t>
            </a:r>
            <a:r>
              <a:rPr lang="es-MX" sz="2400" dirty="0" smtClean="0"/>
              <a:t>.)</a:t>
            </a:r>
          </a:p>
          <a:p>
            <a:pPr lvl="1"/>
            <a:r>
              <a:rPr lang="es-MX" sz="2400" dirty="0" smtClean="0"/>
              <a:t>Los grupos humanos comienzan a practicar la agricultura, domesticando algunos vegetales.</a:t>
            </a:r>
          </a:p>
          <a:p>
            <a:pPr lvl="1"/>
            <a:r>
              <a:rPr lang="es-MX" sz="2400" dirty="0" smtClean="0"/>
              <a:t>Comienza el sedentarismo.</a:t>
            </a:r>
          </a:p>
          <a:p>
            <a:pPr lvl="1"/>
            <a:r>
              <a:rPr lang="es-MX" sz="2400" dirty="0" smtClean="0"/>
              <a:t>Elaboración de cerámica**.</a:t>
            </a:r>
          </a:p>
          <a:p>
            <a:pPr lvl="1"/>
            <a:endParaRPr lang="es-MX" sz="2400" dirty="0"/>
          </a:p>
          <a:p>
            <a:pPr lvl="1"/>
            <a:endParaRPr lang="es-MX" sz="2400" dirty="0" smtClean="0"/>
          </a:p>
          <a:p>
            <a:pPr marL="457200" lvl="1" indent="0">
              <a:buNone/>
            </a:pPr>
            <a:r>
              <a:rPr lang="es-MX" sz="2400" dirty="0" smtClean="0"/>
              <a:t>**Fin de la etapa lítica y principio del horizonte Preclásico.</a:t>
            </a: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0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07067" y="1261534"/>
            <a:ext cx="7766936" cy="1646302"/>
          </a:xfrm>
        </p:spPr>
        <p:txBody>
          <a:bodyPr/>
          <a:lstStyle/>
          <a:p>
            <a:r>
              <a:rPr lang="es-MX" dirty="0" smtClean="0"/>
              <a:t>Áreas geográficas y culturales.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35667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Mesoamérica </a:t>
            </a:r>
          </a:p>
          <a:p>
            <a:r>
              <a:rPr lang="es-MX" sz="2400" b="1" dirty="0" err="1" smtClean="0"/>
              <a:t>Oasisamérica</a:t>
            </a:r>
            <a:endParaRPr lang="es-MX" sz="2400" b="1" dirty="0" smtClean="0"/>
          </a:p>
          <a:p>
            <a:r>
              <a:rPr lang="es-MX" sz="2400" b="1" dirty="0" err="1" smtClean="0"/>
              <a:t>Aridoamérica</a:t>
            </a:r>
            <a:r>
              <a:rPr lang="es-MX" sz="2400" b="1" dirty="0" smtClean="0"/>
              <a:t>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9349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031"/>
          <a:stretch/>
        </p:blipFill>
        <p:spPr>
          <a:xfrm>
            <a:off x="1528011" y="101599"/>
            <a:ext cx="7064365" cy="65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Mesoamérica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57300"/>
            <a:ext cx="9095316" cy="5238749"/>
          </a:xfrm>
        </p:spPr>
        <p:txBody>
          <a:bodyPr>
            <a:normAutofit/>
          </a:bodyPr>
          <a:lstStyle/>
          <a:p>
            <a:r>
              <a:rPr lang="es-MX" sz="2800" dirty="0" smtClean="0"/>
              <a:t>Denominación creada por Paul </a:t>
            </a:r>
            <a:r>
              <a:rPr lang="es-MX" sz="2800" dirty="0" err="1" smtClean="0"/>
              <a:t>Kirchhoff</a:t>
            </a:r>
            <a:r>
              <a:rPr lang="es-MX" sz="2800" dirty="0" smtClean="0"/>
              <a:t>, basándose en el grado de desarrollo de las culturas.</a:t>
            </a:r>
          </a:p>
          <a:p>
            <a:r>
              <a:rPr lang="es-MX" sz="2800" dirty="0" smtClean="0"/>
              <a:t>Abarca la zona central de México, el occidente, el </a:t>
            </a:r>
            <a:r>
              <a:rPr lang="es-MX" sz="2800" dirty="0" err="1" smtClean="0"/>
              <a:t>Itsmo</a:t>
            </a:r>
            <a:r>
              <a:rPr lang="es-MX" sz="2800" dirty="0" smtClean="0"/>
              <a:t> de Tehuantepec y la Península de Yucatán. En </a:t>
            </a:r>
            <a:r>
              <a:rPr lang="es-MX" sz="2800" dirty="0" err="1" smtClean="0"/>
              <a:t>centroamérica</a:t>
            </a:r>
            <a:r>
              <a:rPr lang="es-MX" sz="2800" dirty="0" smtClean="0"/>
              <a:t>; Guatemala, Belice, El Salvador, Honduras, Nicaragua y parte de Costa Rica.</a:t>
            </a:r>
          </a:p>
          <a:p>
            <a:r>
              <a:rPr lang="es-MX" sz="2800" dirty="0" smtClean="0"/>
              <a:t>Se divide en las siguiente </a:t>
            </a:r>
            <a:r>
              <a:rPr lang="es-MX" sz="2800" dirty="0" err="1" smtClean="0"/>
              <a:t>subáreas</a:t>
            </a:r>
            <a:r>
              <a:rPr lang="es-MX" sz="2800" dirty="0" smtClean="0"/>
              <a:t>:</a:t>
            </a:r>
          </a:p>
          <a:p>
            <a:pPr lvl="1"/>
            <a:r>
              <a:rPr lang="es-MX" sz="2000" dirty="0"/>
              <a:t>N</a:t>
            </a:r>
            <a:r>
              <a:rPr lang="es-MX" sz="2000" dirty="0" smtClean="0"/>
              <a:t>orte </a:t>
            </a:r>
            <a:r>
              <a:rPr lang="es-MX" sz="2000" dirty="0" smtClean="0"/>
              <a:t>				</a:t>
            </a:r>
            <a:r>
              <a:rPr lang="es-MX" sz="2000" dirty="0" smtClean="0"/>
              <a:t>	</a:t>
            </a:r>
            <a:r>
              <a:rPr lang="es-MX" sz="2000" dirty="0" smtClean="0"/>
              <a:t>	Occidente</a:t>
            </a:r>
          </a:p>
          <a:p>
            <a:pPr lvl="1"/>
            <a:r>
              <a:rPr lang="es-MX" sz="2000" dirty="0" smtClean="0"/>
              <a:t>Altiplano </a:t>
            </a:r>
            <a:r>
              <a:rPr lang="es-MX" sz="2000" dirty="0" smtClean="0"/>
              <a:t>central (Centro)</a:t>
            </a:r>
            <a:r>
              <a:rPr lang="es-MX" sz="2000" dirty="0" smtClean="0"/>
              <a:t>	Costa del Golfo</a:t>
            </a:r>
          </a:p>
          <a:p>
            <a:pPr lvl="1"/>
            <a:r>
              <a:rPr lang="es-MX" sz="2000" dirty="0" smtClean="0"/>
              <a:t>Zona de Oaxaca				Zona </a:t>
            </a:r>
            <a:r>
              <a:rPr lang="es-MX" sz="2000" dirty="0" smtClean="0"/>
              <a:t>Maya (Sureste)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93653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699" y="42821"/>
            <a:ext cx="9867901" cy="67643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6000" y="5740400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Mesoamérica y sus </a:t>
            </a:r>
            <a:r>
              <a:rPr lang="es-MX" dirty="0" err="1" smtClean="0"/>
              <a:t>subáreas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306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Aridoamérica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428751"/>
            <a:ext cx="8596668" cy="461261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Se delimitó conforme a características climáticas y culturales.</a:t>
            </a:r>
          </a:p>
          <a:p>
            <a:r>
              <a:rPr lang="es-ES" sz="2400" dirty="0" smtClean="0"/>
              <a:t>Localizado en los actuales estados mexicanos de Baja California, Sonora, Sinaloa, Coahuila, Chihuahua, Nuevo León, Durango, Aguascalientes, Zacatecas, San Luis Potosí, Guanajuato, Querétaro, Tamaulipas y parte de Jalisco. Parte del sur de los Estados Unidos; California, Nuevo México y Texas.</a:t>
            </a:r>
          </a:p>
          <a:p>
            <a:r>
              <a:rPr lang="es-ES" sz="2400" dirty="0" smtClean="0"/>
              <a:t>Se caracteriza por climas extremos.</a:t>
            </a:r>
          </a:p>
          <a:p>
            <a:r>
              <a:rPr lang="es-ES" sz="2400" dirty="0" smtClean="0"/>
              <a:t>Lo habitaron grupos de nómadas, que se establecían en campamentos temporales donde abundaban los recursos.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448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Bloque 4. Desarrollo cultural de las sociedades del México antiguo</vt:lpstr>
      <vt:lpstr>Prehistoria </vt:lpstr>
      <vt:lpstr>Etapa lítica</vt:lpstr>
      <vt:lpstr>Presentación de PowerPoint</vt:lpstr>
      <vt:lpstr>Áreas geográficas y culturales.</vt:lpstr>
      <vt:lpstr>Presentación de PowerPoint</vt:lpstr>
      <vt:lpstr>Mesoamérica </vt:lpstr>
      <vt:lpstr>Presentación de PowerPoint</vt:lpstr>
      <vt:lpstr>Aridoamérica </vt:lpstr>
      <vt:lpstr>Presentación de PowerPoint</vt:lpstr>
      <vt:lpstr>Oasisamérica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cultural de las sociedades del México antiguo</dc:title>
  <dc:creator>Olga</dc:creator>
  <cp:lastModifiedBy>Olga</cp:lastModifiedBy>
  <cp:revision>18</cp:revision>
  <dcterms:created xsi:type="dcterms:W3CDTF">2013-02-27T04:25:24Z</dcterms:created>
  <dcterms:modified xsi:type="dcterms:W3CDTF">2013-03-01T00:09:08Z</dcterms:modified>
</cp:coreProperties>
</file>