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9" r:id="rId3"/>
    <p:sldId id="290" r:id="rId4"/>
    <p:sldId id="291" r:id="rId5"/>
    <p:sldId id="292" r:id="rId6"/>
    <p:sldId id="293" r:id="rId7"/>
    <p:sldId id="294" r:id="rId8"/>
    <p:sldId id="295" r:id="rId9"/>
    <p:sldId id="296" r:id="rId10"/>
    <p:sldId id="325" r:id="rId11"/>
    <p:sldId id="297" r:id="rId12"/>
    <p:sldId id="298" r:id="rId13"/>
    <p:sldId id="329" r:id="rId14"/>
    <p:sldId id="299" r:id="rId15"/>
    <p:sldId id="300" r:id="rId16"/>
    <p:sldId id="301" r:id="rId17"/>
    <p:sldId id="302" r:id="rId18"/>
    <p:sldId id="328" r:id="rId19"/>
    <p:sldId id="326" r:id="rId20"/>
    <p:sldId id="327" r:id="rId21"/>
    <p:sldId id="303" r:id="rId22"/>
    <p:sldId id="304" r:id="rId23"/>
    <p:sldId id="305" r:id="rId24"/>
    <p:sldId id="308" r:id="rId25"/>
    <p:sldId id="309" r:id="rId26"/>
    <p:sldId id="313" r:id="rId27"/>
    <p:sldId id="330" r:id="rId28"/>
    <p:sldId id="314" r:id="rId29"/>
    <p:sldId id="315" r:id="rId30"/>
    <p:sldId id="316" r:id="rId31"/>
    <p:sldId id="317" r:id="rId32"/>
    <p:sldId id="318" r:id="rId33"/>
    <p:sldId id="320" r:id="rId34"/>
    <p:sldId id="331" r:id="rId35"/>
    <p:sldId id="322" r:id="rId36"/>
    <p:sldId id="323" r:id="rId37"/>
    <p:sldId id="324" r:id="rId38"/>
  </p:sldIdLst>
  <p:sldSz cx="9144000" cy="6858000" type="screen4x3"/>
  <p:notesSz cx="6858000" cy="9144000"/>
  <p:defaultTextStyle>
    <a:defPPr>
      <a:defRPr lang="es-MX"/>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996" y="-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BF670085-AD90-4A56-B7B3-D1017B67DA1F}" type="datetimeFigureOut">
              <a:rPr lang="es-MX"/>
              <a:pPr>
                <a:defRPr/>
              </a:pPr>
              <a:t>17/10/2018</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BDD284F3-8782-4901-8959-A49FCFA2A6B1}" type="slidenum">
              <a:rPr lang="es-MX"/>
              <a:pPr>
                <a:defRPr/>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245B113A-E26E-4D68-AB76-5BDC77863218}" type="datetimeFigureOut">
              <a:rPr lang="es-MX"/>
              <a:pPr>
                <a:defRPr/>
              </a:pPr>
              <a:t>17/10/2018</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696253D8-AB1C-4ECA-999E-046279B88CE3}" type="slidenum">
              <a:rPr lang="es-MX"/>
              <a:pPr>
                <a:defRPr/>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99D20F23-B110-44A2-8E61-7EAA6EBDFC11}" type="datetimeFigureOut">
              <a:rPr lang="es-MX"/>
              <a:pPr>
                <a:defRPr/>
              </a:pPr>
              <a:t>17/10/2018</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49A54F83-97B2-43E6-8FB2-AE23CB238430}" type="slidenum">
              <a:rPr lang="es-MX"/>
              <a:pPr>
                <a:defRPr/>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84EC043E-F31A-4C11-BC81-8B31C2A5D017}" type="datetimeFigureOut">
              <a:rPr lang="es-MX"/>
              <a:pPr>
                <a:defRPr/>
              </a:pPr>
              <a:t>17/10/2018</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F30C6A2B-6709-428B-9BC6-6B6037E23749}" type="slidenum">
              <a:rPr lang="es-MX"/>
              <a:pPr>
                <a:defRPr/>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6BB4C31C-975A-41D7-A354-66F527C9A872}" type="datetimeFigureOut">
              <a:rPr lang="es-MX"/>
              <a:pPr>
                <a:defRPr/>
              </a:pPr>
              <a:t>17/10/2018</a:t>
            </a:fld>
            <a:endParaRPr 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CA51C456-EA58-4D19-8ADD-09E07DE6409C}" type="slidenum">
              <a:rPr lang="es-MX"/>
              <a:pPr>
                <a:defRPr/>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3 Marcador de fecha"/>
          <p:cNvSpPr>
            <a:spLocks noGrp="1"/>
          </p:cNvSpPr>
          <p:nvPr>
            <p:ph type="dt" sz="half" idx="10"/>
          </p:nvPr>
        </p:nvSpPr>
        <p:spPr/>
        <p:txBody>
          <a:bodyPr/>
          <a:lstStyle>
            <a:lvl1pPr>
              <a:defRPr/>
            </a:lvl1pPr>
          </a:lstStyle>
          <a:p>
            <a:pPr>
              <a:defRPr/>
            </a:pPr>
            <a:fld id="{57B9721F-15A8-4523-B945-FFD20C9DB600}" type="datetimeFigureOut">
              <a:rPr lang="es-MX"/>
              <a:pPr>
                <a:defRPr/>
              </a:pPr>
              <a:t>17/10/2018</a:t>
            </a:fld>
            <a:endParaRPr lang="es-MX"/>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8DD90CFD-26A9-4F3D-B856-046CAE0484CD}" type="slidenum">
              <a:rPr lang="es-MX"/>
              <a:pPr>
                <a:defRPr/>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3 Marcador de fecha"/>
          <p:cNvSpPr>
            <a:spLocks noGrp="1"/>
          </p:cNvSpPr>
          <p:nvPr>
            <p:ph type="dt" sz="half" idx="10"/>
          </p:nvPr>
        </p:nvSpPr>
        <p:spPr/>
        <p:txBody>
          <a:bodyPr/>
          <a:lstStyle>
            <a:lvl1pPr>
              <a:defRPr/>
            </a:lvl1pPr>
          </a:lstStyle>
          <a:p>
            <a:pPr>
              <a:defRPr/>
            </a:pPr>
            <a:fld id="{48337960-70AD-42C2-ADC2-8CB3C4E12B1F}" type="datetimeFigureOut">
              <a:rPr lang="es-MX"/>
              <a:pPr>
                <a:defRPr/>
              </a:pPr>
              <a:t>17/10/2018</a:t>
            </a:fld>
            <a:endParaRPr lang="es-MX"/>
          </a:p>
        </p:txBody>
      </p:sp>
      <p:sp>
        <p:nvSpPr>
          <p:cNvPr id="8" name="4 Marcador de pie de página"/>
          <p:cNvSpPr>
            <a:spLocks noGrp="1"/>
          </p:cNvSpPr>
          <p:nvPr>
            <p:ph type="ftr" sz="quarter" idx="11"/>
          </p:nvPr>
        </p:nvSpPr>
        <p:spPr/>
        <p:txBody>
          <a:bodyPr/>
          <a:lstStyle>
            <a:lvl1pPr>
              <a:defRPr/>
            </a:lvl1pPr>
          </a:lstStyle>
          <a:p>
            <a:pPr>
              <a:defRPr/>
            </a:pPr>
            <a:endParaRPr lang="es-MX"/>
          </a:p>
        </p:txBody>
      </p:sp>
      <p:sp>
        <p:nvSpPr>
          <p:cNvPr id="9" name="5 Marcador de número de diapositiva"/>
          <p:cNvSpPr>
            <a:spLocks noGrp="1"/>
          </p:cNvSpPr>
          <p:nvPr>
            <p:ph type="sldNum" sz="quarter" idx="12"/>
          </p:nvPr>
        </p:nvSpPr>
        <p:spPr/>
        <p:txBody>
          <a:bodyPr/>
          <a:lstStyle>
            <a:lvl1pPr>
              <a:defRPr/>
            </a:lvl1pPr>
          </a:lstStyle>
          <a:p>
            <a:pPr>
              <a:defRPr/>
            </a:pPr>
            <a:fld id="{73C20A0C-BD35-47F7-98E2-DDD3F2037365}" type="slidenum">
              <a:rPr lang="es-MX"/>
              <a:pPr>
                <a:defRPr/>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fld id="{CC8AF6EC-C5B3-48EA-94A6-6E45E8CDD807}" type="datetimeFigureOut">
              <a:rPr lang="es-MX"/>
              <a:pPr>
                <a:defRPr/>
              </a:pPr>
              <a:t>17/10/2018</a:t>
            </a:fld>
            <a:endParaRPr lang="es-MX"/>
          </a:p>
        </p:txBody>
      </p:sp>
      <p:sp>
        <p:nvSpPr>
          <p:cNvPr id="4" name="4 Marcador de pie de página"/>
          <p:cNvSpPr>
            <a:spLocks noGrp="1"/>
          </p:cNvSpPr>
          <p:nvPr>
            <p:ph type="ftr" sz="quarter" idx="11"/>
          </p:nvPr>
        </p:nvSpPr>
        <p:spPr/>
        <p:txBody>
          <a:bodyPr/>
          <a:lstStyle>
            <a:lvl1pPr>
              <a:defRPr/>
            </a:lvl1pPr>
          </a:lstStyle>
          <a:p>
            <a:pPr>
              <a:defRPr/>
            </a:pPr>
            <a:endParaRPr lang="es-MX"/>
          </a:p>
        </p:txBody>
      </p:sp>
      <p:sp>
        <p:nvSpPr>
          <p:cNvPr id="5" name="5 Marcador de número de diapositiva"/>
          <p:cNvSpPr>
            <a:spLocks noGrp="1"/>
          </p:cNvSpPr>
          <p:nvPr>
            <p:ph type="sldNum" sz="quarter" idx="12"/>
          </p:nvPr>
        </p:nvSpPr>
        <p:spPr/>
        <p:txBody>
          <a:bodyPr/>
          <a:lstStyle>
            <a:lvl1pPr>
              <a:defRPr/>
            </a:lvl1pPr>
          </a:lstStyle>
          <a:p>
            <a:pPr>
              <a:defRPr/>
            </a:pPr>
            <a:fld id="{3F6677F2-337C-4AED-9027-FBEF3AD70469}" type="slidenum">
              <a:rPr lang="es-MX"/>
              <a:pPr>
                <a:defRPr/>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92A52628-1EC1-467A-BA35-542FB5EBFDA1}" type="datetimeFigureOut">
              <a:rPr lang="es-MX"/>
              <a:pPr>
                <a:defRPr/>
              </a:pPr>
              <a:t>17/10/2018</a:t>
            </a:fld>
            <a:endParaRPr lang="es-MX"/>
          </a:p>
        </p:txBody>
      </p:sp>
      <p:sp>
        <p:nvSpPr>
          <p:cNvPr id="3" name="4 Marcador de pie de página"/>
          <p:cNvSpPr>
            <a:spLocks noGrp="1"/>
          </p:cNvSpPr>
          <p:nvPr>
            <p:ph type="ftr" sz="quarter" idx="11"/>
          </p:nvPr>
        </p:nvSpPr>
        <p:spPr/>
        <p:txBody>
          <a:bodyPr/>
          <a:lstStyle>
            <a:lvl1pPr>
              <a:defRPr/>
            </a:lvl1pPr>
          </a:lstStyle>
          <a:p>
            <a:pPr>
              <a:defRPr/>
            </a:pPr>
            <a:endParaRPr lang="es-MX"/>
          </a:p>
        </p:txBody>
      </p:sp>
      <p:sp>
        <p:nvSpPr>
          <p:cNvPr id="4" name="5 Marcador de número de diapositiva"/>
          <p:cNvSpPr>
            <a:spLocks noGrp="1"/>
          </p:cNvSpPr>
          <p:nvPr>
            <p:ph type="sldNum" sz="quarter" idx="12"/>
          </p:nvPr>
        </p:nvSpPr>
        <p:spPr/>
        <p:txBody>
          <a:bodyPr/>
          <a:lstStyle>
            <a:lvl1pPr>
              <a:defRPr/>
            </a:lvl1pPr>
          </a:lstStyle>
          <a:p>
            <a:pPr>
              <a:defRPr/>
            </a:pPr>
            <a:fld id="{F663D9CF-A0BF-4846-90A2-E97198E474BB}" type="slidenum">
              <a:rPr lang="es-MX"/>
              <a:pPr>
                <a:defRPr/>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EFD0B4D8-51C0-460C-A14A-DB37CC4ABD51}" type="datetimeFigureOut">
              <a:rPr lang="es-MX"/>
              <a:pPr>
                <a:defRPr/>
              </a:pPr>
              <a:t>17/10/2018</a:t>
            </a:fld>
            <a:endParaRPr lang="es-MX"/>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93B5329D-FEFD-4DA4-AD27-C3C376CE5905}" type="slidenum">
              <a:rPr lang="es-MX"/>
              <a:pPr>
                <a:defRPr/>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E504A935-719E-4FCB-8D52-233B97344B0A}" type="datetimeFigureOut">
              <a:rPr lang="es-MX"/>
              <a:pPr>
                <a:defRPr/>
              </a:pPr>
              <a:t>17/10/2018</a:t>
            </a:fld>
            <a:endParaRPr lang="es-MX"/>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C98F7042-231A-45AF-A157-9241BDD4636D}" type="slidenum">
              <a:rPr lang="es-MX"/>
              <a:pPr>
                <a:defRPr/>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MX" smtClean="0"/>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E3B25ED-2B91-4062-B8CC-86ACBB203F42}" type="datetimeFigureOut">
              <a:rPr lang="es-MX"/>
              <a:pPr>
                <a:defRPr/>
              </a:pPr>
              <a:t>17/10/2018</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1D7E78A-C02A-4CD4-B692-29D9457FB3F6}" type="slidenum">
              <a:rPr lang="es-MX"/>
              <a:pPr>
                <a:defRPr/>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Título"/>
          <p:cNvSpPr>
            <a:spLocks noGrp="1"/>
          </p:cNvSpPr>
          <p:nvPr>
            <p:ph type="ctrTitle"/>
          </p:nvPr>
        </p:nvSpPr>
        <p:spPr>
          <a:xfrm>
            <a:off x="684213" y="1341438"/>
            <a:ext cx="7772400" cy="4103687"/>
          </a:xfrm>
        </p:spPr>
        <p:txBody>
          <a:bodyPr/>
          <a:lstStyle/>
          <a:p>
            <a:pPr eaLnBrk="1" hangingPunct="1"/>
            <a:r>
              <a:rPr lang="es-MX" sz="7200" dirty="0" smtClean="0"/>
              <a:t>BLOQUE III</a:t>
            </a:r>
            <a:br>
              <a:rPr lang="es-MX" sz="7200" dirty="0" smtClean="0"/>
            </a:br>
            <a:r>
              <a:rPr lang="es-MX" sz="3600" dirty="0" smtClean="0"/>
              <a:t>SEGUNDA GUERRA MUNDIAL</a:t>
            </a:r>
            <a:endParaRPr lang="es-MX" sz="72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Título"/>
          <p:cNvSpPr>
            <a:spLocks noGrp="1"/>
          </p:cNvSpPr>
          <p:nvPr>
            <p:ph type="title"/>
          </p:nvPr>
        </p:nvSpPr>
        <p:spPr/>
        <p:txBody>
          <a:bodyPr/>
          <a:lstStyle/>
          <a:p>
            <a:r>
              <a:rPr lang="es-MX" dirty="0" smtClean="0"/>
              <a:t>SEGUNDA GUERRA MUNDIAL</a:t>
            </a:r>
          </a:p>
        </p:txBody>
      </p:sp>
      <p:sp>
        <p:nvSpPr>
          <p:cNvPr id="44035" name="2 Marcador de contenido"/>
          <p:cNvSpPr>
            <a:spLocks noGrp="1"/>
          </p:cNvSpPr>
          <p:nvPr>
            <p:ph idx="1"/>
          </p:nvPr>
        </p:nvSpPr>
        <p:spPr/>
        <p:txBody>
          <a:bodyPr/>
          <a:lstStyle/>
          <a:p>
            <a:pPr algn="just">
              <a:buFont typeface="Wingdings" pitchFamily="2" charset="2"/>
              <a:buChar char="v"/>
            </a:pPr>
            <a:r>
              <a:rPr lang="es-MX" b="1" dirty="0" smtClean="0"/>
              <a:t>GUERRA RELÁMPAGO. </a:t>
            </a:r>
            <a:r>
              <a:rPr lang="es-MX" sz="2800" dirty="0" smtClean="0"/>
              <a:t>(estrategia alemana)</a:t>
            </a:r>
            <a:endParaRPr lang="es-MX" dirty="0" smtClean="0"/>
          </a:p>
          <a:p>
            <a:pPr algn="just">
              <a:buFont typeface="Wingdings" pitchFamily="2" charset="2"/>
              <a:buChar char="Ø"/>
            </a:pPr>
            <a:r>
              <a:rPr lang="es-MX" sz="2900" dirty="0" smtClean="0"/>
              <a:t>Días después de que Alemania invadiera Polonia, la Unión Soviética se anexionó Ucrania y </a:t>
            </a:r>
            <a:r>
              <a:rPr lang="es-MX" sz="2900" dirty="0" err="1" smtClean="0"/>
              <a:t>Bielorusia</a:t>
            </a:r>
            <a:r>
              <a:rPr lang="es-MX" sz="2900" dirty="0" smtClean="0"/>
              <a:t>, y se apoderó de Polonia oriental, convirtió los países bálticos en su zona de influencia y atacó Finlandia.</a:t>
            </a:r>
          </a:p>
          <a:p>
            <a:pPr algn="just">
              <a:buFont typeface="Wingdings" pitchFamily="2" charset="2"/>
              <a:buChar char="Ø"/>
            </a:pPr>
            <a:r>
              <a:rPr lang="es-MX" sz="2900" dirty="0" smtClean="0"/>
              <a:t>En su intento por llevar a cabo una guerra relámpago y enfrentar a Francia y Gran Bretaña, las tropas alemanas avanzaron sobre Bélgica y Holanda, las cuales opusieron poca resistencia.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288" y="785794"/>
            <a:ext cx="8229600" cy="5595956"/>
          </a:xfrm>
        </p:spPr>
        <p:txBody>
          <a:bodyPr/>
          <a:lstStyle/>
          <a:p>
            <a:pPr algn="just">
              <a:buFont typeface="Wingdings" pitchFamily="2" charset="2"/>
              <a:buChar char="Ø"/>
              <a:defRPr/>
            </a:pPr>
            <a:r>
              <a:rPr lang="es-MX" sz="2800" dirty="0" smtClean="0"/>
              <a:t>La estrategia militar anglo-francesa fracasó en parte por no contar con buena organización.</a:t>
            </a:r>
          </a:p>
          <a:p>
            <a:pPr algn="just">
              <a:buFont typeface="Wingdings" pitchFamily="2" charset="2"/>
              <a:buChar char="Ø"/>
              <a:defRPr/>
            </a:pPr>
            <a:r>
              <a:rPr lang="es-MX" sz="2800" dirty="0" smtClean="0"/>
              <a:t>Los alemanes se apoderaron de la mitad del norte de Francia, dividiendo a esta en dos zonas:</a:t>
            </a:r>
          </a:p>
          <a:p>
            <a:pPr lvl="1" algn="just">
              <a:buFont typeface="Wingdings" pitchFamily="2" charset="2"/>
              <a:buChar char="Ø"/>
              <a:defRPr/>
            </a:pPr>
            <a:r>
              <a:rPr lang="es-MX" dirty="0" smtClean="0"/>
              <a:t>La norte fue ocupada por los nazis.</a:t>
            </a:r>
          </a:p>
          <a:p>
            <a:pPr lvl="1" algn="just">
              <a:buFont typeface="Wingdings" pitchFamily="2" charset="2"/>
              <a:buChar char="Ø"/>
              <a:defRPr/>
            </a:pPr>
            <a:r>
              <a:rPr lang="es-MX" dirty="0" smtClean="0"/>
              <a:t>La sur gobernada por </a:t>
            </a:r>
            <a:r>
              <a:rPr lang="es-MX" dirty="0" err="1" smtClean="0"/>
              <a:t>Philippe</a:t>
            </a:r>
            <a:r>
              <a:rPr lang="es-MX" dirty="0" smtClean="0"/>
              <a:t> Pétain, conocida como la Francia de Vichy. (1940)</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pPr lvl="1" algn="just">
              <a:buFont typeface="Wingdings" pitchFamily="2" charset="2"/>
              <a:buChar char="Ø"/>
              <a:defRPr/>
            </a:pPr>
            <a:endParaRPr lang="es-MX" dirty="0" smtClean="0"/>
          </a:p>
          <a:p>
            <a:pPr marL="285750" lvl="1" algn="just">
              <a:buFont typeface="Wingdings" pitchFamily="2" charset="2"/>
              <a:buChar char="v"/>
              <a:defRPr/>
            </a:pPr>
            <a:r>
              <a:rPr lang="es-MX" b="1" dirty="0" smtClean="0"/>
              <a:t> BATALLA DE INGLATERRA</a:t>
            </a:r>
          </a:p>
          <a:p>
            <a:pPr marL="285750" lvl="1" algn="just">
              <a:buFont typeface="Wingdings" pitchFamily="2" charset="2"/>
              <a:buChar char="Ø"/>
              <a:defRPr/>
            </a:pPr>
            <a:r>
              <a:rPr lang="es-MX" dirty="0" smtClean="0"/>
              <a:t>Los nazis lograron avanzar y dominar hasta la costa atlántica.</a:t>
            </a:r>
          </a:p>
          <a:p>
            <a:pPr marL="285750" lvl="1" algn="just">
              <a:buFont typeface="Wingdings" pitchFamily="2" charset="2"/>
              <a:buChar char="Ø"/>
              <a:defRPr/>
            </a:pPr>
            <a:r>
              <a:rPr lang="es-MX" dirty="0" smtClean="0"/>
              <a:t>Esperaban la rendición de Gran Bretaña para anunciar el control total del occidente europeo. Pero ésta informó que resistiría hasta el final.</a:t>
            </a:r>
          </a:p>
          <a:p>
            <a:pPr>
              <a:buNone/>
            </a:pPr>
            <a:endParaRPr lang="es-E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2 Marcador de contenido"/>
          <p:cNvSpPr>
            <a:spLocks noGrp="1"/>
          </p:cNvSpPr>
          <p:nvPr>
            <p:ph idx="1"/>
          </p:nvPr>
        </p:nvSpPr>
        <p:spPr>
          <a:xfrm>
            <a:off x="468313" y="928670"/>
            <a:ext cx="8229600" cy="5524518"/>
          </a:xfrm>
        </p:spPr>
        <p:txBody>
          <a:bodyPr/>
          <a:lstStyle/>
          <a:p>
            <a:pPr algn="just">
              <a:buFont typeface="Wingdings" pitchFamily="2" charset="2"/>
              <a:buChar char="Ø"/>
            </a:pPr>
            <a:r>
              <a:rPr lang="es-MX" sz="2800" dirty="0" smtClean="0"/>
              <a:t>Entre julio y octubre de 1940, por 12 semanas, Alemania emprendió bombardeos masivos por aire de la costa sur de Inglaterra (no contra la población civil).</a:t>
            </a:r>
          </a:p>
          <a:p>
            <a:pPr algn="just">
              <a:buFont typeface="Wingdings" pitchFamily="2" charset="2"/>
              <a:buChar char="Ø"/>
            </a:pPr>
            <a:r>
              <a:rPr lang="es-MX" sz="2800" dirty="0" smtClean="0"/>
              <a:t>Esta batalla no fue una única batalla sino un conjunto de enfrentamientos librados entre las dos potencias, principalmente en el aire, lo cual llevó a la invención de nuevas estrategias de bombardeo aéreo. </a:t>
            </a:r>
          </a:p>
          <a:p>
            <a:pPr algn="just">
              <a:buFont typeface="Wingdings" pitchFamily="2" charset="2"/>
              <a:buChar char="Ø"/>
            </a:pPr>
            <a:r>
              <a:rPr lang="es-MX" sz="2800" dirty="0" smtClean="0"/>
              <a:t>Aun cuando la aviación alemana era más rápida los radares de lo aviones colocados por los ingleses fueron definitivos para detenerla.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2 Marcador de contenido"/>
          <p:cNvSpPr>
            <a:spLocks noGrp="1"/>
          </p:cNvSpPr>
          <p:nvPr>
            <p:ph idx="1"/>
          </p:nvPr>
        </p:nvSpPr>
        <p:spPr>
          <a:xfrm>
            <a:off x="395288" y="785794"/>
            <a:ext cx="8229600" cy="5451494"/>
          </a:xfrm>
        </p:spPr>
        <p:txBody>
          <a:bodyPr/>
          <a:lstStyle/>
          <a:p>
            <a:pPr algn="just">
              <a:buFont typeface="Wingdings" pitchFamily="2" charset="2"/>
              <a:buChar char="Ø"/>
            </a:pPr>
            <a:r>
              <a:rPr lang="es-MX" sz="3100" dirty="0" smtClean="0"/>
              <a:t>La urgencia nazi por triunfar sobre Inglaterra fue tal que los llevo a cambiar de tácticas; por lo que empezaron a atacar fábricas, carreteras y a bombardear sostenidamente a las ciudades británicas.</a:t>
            </a:r>
          </a:p>
          <a:p>
            <a:pPr algn="just">
              <a:buFont typeface="Wingdings" pitchFamily="2" charset="2"/>
              <a:buChar char="Ø"/>
            </a:pPr>
            <a:endParaRPr lang="es-MX" sz="3100" dirty="0" smtClean="0"/>
          </a:p>
          <a:p>
            <a:pPr algn="just">
              <a:buFont typeface="Wingdings" pitchFamily="2" charset="2"/>
              <a:buChar char="Ø"/>
            </a:pPr>
            <a:r>
              <a:rPr lang="es-MX" sz="3100" dirty="0" err="1" smtClean="0"/>
              <a:t>Winston</a:t>
            </a:r>
            <a:r>
              <a:rPr lang="es-MX" sz="3100" dirty="0" smtClean="0"/>
              <a:t> Churchill, alentó y retomó a la aviación británica para que con la ayuda de los destructores y la tecnología de detección de submarinos proporcionados por los estadounidenses pudiesen resistir el ataque alemán..</a:t>
            </a:r>
          </a:p>
          <a:p>
            <a:endParaRPr lang="es-MX"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2 Marcador de contenido"/>
          <p:cNvSpPr>
            <a:spLocks noGrp="1"/>
          </p:cNvSpPr>
          <p:nvPr>
            <p:ph idx="1"/>
          </p:nvPr>
        </p:nvSpPr>
        <p:spPr>
          <a:xfrm>
            <a:off x="457200" y="785794"/>
            <a:ext cx="8229600" cy="5667394"/>
          </a:xfrm>
        </p:spPr>
        <p:txBody>
          <a:bodyPr/>
          <a:lstStyle/>
          <a:p>
            <a:pPr>
              <a:buFont typeface="Wingdings" pitchFamily="2" charset="2"/>
              <a:buChar char="v"/>
            </a:pPr>
            <a:r>
              <a:rPr lang="es-MX" sz="2800" b="1" dirty="0" smtClean="0"/>
              <a:t>OPERACIÓN BARBARROJA.</a:t>
            </a:r>
          </a:p>
          <a:p>
            <a:pPr>
              <a:buFont typeface="Arial" charset="0"/>
              <a:buNone/>
            </a:pPr>
            <a:endParaRPr lang="es-MX" sz="2800" b="1" dirty="0" smtClean="0"/>
          </a:p>
          <a:p>
            <a:pPr algn="just">
              <a:buFont typeface="Wingdings" pitchFamily="2" charset="2"/>
              <a:buChar char="Ø"/>
            </a:pPr>
            <a:r>
              <a:rPr lang="es-MX" sz="2800" dirty="0" smtClean="0"/>
              <a:t>En el frente occidental, Hitler ocupó Rumania con el propósito de tomar su petróleo como combustible.</a:t>
            </a:r>
          </a:p>
          <a:p>
            <a:pPr algn="just">
              <a:buFont typeface="Wingdings" pitchFamily="2" charset="2"/>
              <a:buChar char="Ø"/>
            </a:pPr>
            <a:r>
              <a:rPr lang="es-MX" sz="2800" dirty="0" smtClean="0"/>
              <a:t>Mussolini invadió a Grecia con ayuda de tropas nazis, esto provocó que Yugoslavia  se fuera en su contra, por lo que tiempo después este país fue tomado por Italia y Alemania.</a:t>
            </a:r>
          </a:p>
          <a:p>
            <a:pPr algn="just">
              <a:buFont typeface="Wingdings" pitchFamily="2" charset="2"/>
              <a:buChar char="Ø"/>
            </a:pPr>
            <a:r>
              <a:rPr lang="es-MX" sz="2800" dirty="0" smtClean="0"/>
              <a:t>Los nazis planeaban un ataque sorpresa contra la URSS.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2 Marcador de contenido"/>
          <p:cNvSpPr>
            <a:spLocks noGrp="1"/>
          </p:cNvSpPr>
          <p:nvPr>
            <p:ph idx="1"/>
          </p:nvPr>
        </p:nvSpPr>
        <p:spPr>
          <a:xfrm>
            <a:off x="457200" y="857231"/>
            <a:ext cx="8229600" cy="5268931"/>
          </a:xfrm>
        </p:spPr>
        <p:txBody>
          <a:bodyPr/>
          <a:lstStyle/>
          <a:p>
            <a:pPr algn="just"/>
            <a:r>
              <a:rPr lang="es-MX" sz="2800" dirty="0" smtClean="0"/>
              <a:t>El 22 de junio de 1941 Hitler inició la llamada Operación </a:t>
            </a:r>
            <a:r>
              <a:rPr lang="es-MX" sz="2800" dirty="0" err="1" smtClean="0"/>
              <a:t>Barbarroja</a:t>
            </a:r>
            <a:r>
              <a:rPr lang="es-MX" sz="2800" dirty="0" smtClean="0"/>
              <a:t>, la cual consistió en el ataque a la frontera que separaba la Polonia soviética de la Polonia alemana. Rompiendo así el pacto de no agresión.</a:t>
            </a:r>
          </a:p>
          <a:p>
            <a:pPr algn="just"/>
            <a:r>
              <a:rPr lang="es-MX" sz="2800" dirty="0" smtClean="0"/>
              <a:t>Para finales de octubre Hitler dominaba Ucrania y Bielorrusia. A su paso hizo prisioneros a millones de personas, destruyó aviones y tanques. </a:t>
            </a:r>
          </a:p>
          <a:p>
            <a:pPr algn="just"/>
            <a:r>
              <a:rPr lang="es-MX" sz="2800" dirty="0" smtClean="0"/>
              <a:t>A finales de 1941 todo indicaba que las potencias del eje dominarían el mundo.</a:t>
            </a:r>
          </a:p>
          <a:p>
            <a:endParaRPr lang="es-MX" sz="28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2 Marcador de contenido"/>
          <p:cNvSpPr>
            <a:spLocks noGrp="1"/>
          </p:cNvSpPr>
          <p:nvPr>
            <p:ph idx="1"/>
          </p:nvPr>
        </p:nvSpPr>
        <p:spPr>
          <a:xfrm>
            <a:off x="468313" y="357166"/>
            <a:ext cx="8229600" cy="5913459"/>
          </a:xfrm>
        </p:spPr>
        <p:txBody>
          <a:bodyPr/>
          <a:lstStyle/>
          <a:p>
            <a:pPr algn="just">
              <a:buFont typeface="Wingdings" pitchFamily="2" charset="2"/>
              <a:buChar char="v"/>
            </a:pPr>
            <a:r>
              <a:rPr lang="es-MX" sz="3600" b="1" dirty="0" smtClean="0"/>
              <a:t>LA INTERVENCIÓN DE ESTADOS UNIDOS EN LA GUERRA.</a:t>
            </a:r>
          </a:p>
          <a:p>
            <a:pPr algn="just"/>
            <a:r>
              <a:rPr lang="es-MX" sz="2800" dirty="0" smtClean="0"/>
              <a:t>El 7 de diciembre de 1941, sin dar a conocer una previa declaración de guerra, Japón atacó al ejército estadounidense en </a:t>
            </a:r>
            <a:r>
              <a:rPr lang="es-MX" sz="2800" dirty="0" err="1" smtClean="0"/>
              <a:t>Pearl</a:t>
            </a:r>
            <a:r>
              <a:rPr lang="es-MX" sz="2800" dirty="0" smtClean="0"/>
              <a:t> Harbor y destruyeron una parte de su flota naval.</a:t>
            </a:r>
          </a:p>
          <a:p>
            <a:pPr algn="just"/>
            <a:r>
              <a:rPr lang="es-MX" sz="2800" dirty="0" smtClean="0"/>
              <a:t>Como resultado EEUU con apoyo de Gran Bretaña declaran la guerra a Japón.</a:t>
            </a:r>
          </a:p>
          <a:p>
            <a:pPr algn="just"/>
            <a:r>
              <a:rPr lang="es-MX" sz="2800" dirty="0" smtClean="0"/>
              <a:t>Acto seguido Alemania e Italia le declararon la guerra a EEUU.</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2 Marcador de contenido"/>
          <p:cNvSpPr>
            <a:spLocks noGrp="1"/>
          </p:cNvSpPr>
          <p:nvPr>
            <p:ph idx="1"/>
          </p:nvPr>
        </p:nvSpPr>
        <p:spPr>
          <a:xfrm>
            <a:off x="457200" y="476250"/>
            <a:ext cx="8229600" cy="5649913"/>
          </a:xfrm>
        </p:spPr>
        <p:txBody>
          <a:bodyPr/>
          <a:lstStyle/>
          <a:p>
            <a:r>
              <a:rPr lang="es-MX" dirty="0" smtClean="0"/>
              <a:t>El ingreso de EEUU fue decisivo.</a:t>
            </a:r>
          </a:p>
          <a:p>
            <a:endParaRPr lang="es-MX" dirty="0" smtClean="0"/>
          </a:p>
          <a:p>
            <a:pPr algn="just"/>
            <a:r>
              <a:rPr lang="es-MX" dirty="0" smtClean="0"/>
              <a:t>Entre 1942 y 1945 el ejército alemán no sólo tuvo que replegarse, sino que las fuerzas aliadas británicas y estadounidense bombardearon Alemania y destruyeron industrias, líneas ferroviarias, bases militares y las principales ciudades alemanas.</a:t>
            </a:r>
          </a:p>
          <a:p>
            <a:pPr algn="just"/>
            <a:endParaRPr lang="es-MX" dirty="0" smtClean="0"/>
          </a:p>
          <a:p>
            <a:pPr algn="just"/>
            <a:r>
              <a:rPr lang="es-MX" dirty="0" smtClean="0"/>
              <a:t> Exigieron la rendición alemana, pero los nazis estaban dispuestos al sacrificio total.</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Título"/>
          <p:cNvSpPr>
            <a:spLocks noGrp="1"/>
          </p:cNvSpPr>
          <p:nvPr>
            <p:ph type="title"/>
          </p:nvPr>
        </p:nvSpPr>
        <p:spPr>
          <a:xfrm>
            <a:off x="457200" y="274638"/>
            <a:ext cx="8229600" cy="993775"/>
          </a:xfrm>
        </p:spPr>
        <p:txBody>
          <a:bodyPr/>
          <a:lstStyle/>
          <a:p>
            <a:pPr algn="l"/>
            <a:r>
              <a:rPr lang="es-MX" smtClean="0"/>
              <a:t>CAUSAS DE LA SEGUNDA GUERRA MUNDIAL</a:t>
            </a:r>
          </a:p>
        </p:txBody>
      </p:sp>
      <p:sp>
        <p:nvSpPr>
          <p:cNvPr id="35843" name="2 Marcador de contenido"/>
          <p:cNvSpPr>
            <a:spLocks noGrp="1"/>
          </p:cNvSpPr>
          <p:nvPr>
            <p:ph idx="1"/>
          </p:nvPr>
        </p:nvSpPr>
        <p:spPr>
          <a:xfrm>
            <a:off x="457200" y="1412875"/>
            <a:ext cx="8229600" cy="4713288"/>
          </a:xfrm>
        </p:spPr>
        <p:txBody>
          <a:bodyPr/>
          <a:lstStyle/>
          <a:p>
            <a:pPr>
              <a:buFont typeface="Wingdings" pitchFamily="2" charset="2"/>
              <a:buChar char="q"/>
            </a:pPr>
            <a:r>
              <a:rPr lang="es-MX" b="1" smtClean="0"/>
              <a:t>VIOLACIONES AL TRATADO DE VERSALLES</a:t>
            </a:r>
          </a:p>
          <a:p>
            <a:pPr algn="just"/>
            <a:r>
              <a:rPr lang="es-MX" sz="3600" smtClean="0"/>
              <a:t>Finalidad = garantizar la paz al finalizar la 1GM.</a:t>
            </a:r>
          </a:p>
          <a:p>
            <a:pPr algn="just"/>
            <a:r>
              <a:rPr lang="es-MX" sz="3600" smtClean="0"/>
              <a:t>Política de apaciguamiento por parte de las potencias europeas (Inglaterra y Francia).</a:t>
            </a:r>
          </a:p>
          <a:p>
            <a:pPr algn="just"/>
            <a:r>
              <a:rPr lang="es-MX" sz="3600" smtClean="0"/>
              <a:t>Evitar enfrentamiento con el régimen Nazi.</a:t>
            </a:r>
          </a:p>
          <a:p>
            <a:pPr algn="just">
              <a:buFont typeface="Arial" charset="0"/>
              <a:buNone/>
            </a:pPr>
            <a:endParaRPr lang="es-MX" smtClean="0"/>
          </a:p>
          <a:p>
            <a:pPr algn="just"/>
            <a:endParaRPr lang="es-MX" smtClean="0"/>
          </a:p>
          <a:p>
            <a:endParaRPr lang="es-MX"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2 Marcador de contenido"/>
          <p:cNvSpPr>
            <a:spLocks noGrp="1"/>
          </p:cNvSpPr>
          <p:nvPr>
            <p:ph idx="1"/>
          </p:nvPr>
        </p:nvSpPr>
        <p:spPr>
          <a:xfrm>
            <a:off x="457200" y="620713"/>
            <a:ext cx="8229600" cy="5505450"/>
          </a:xfrm>
        </p:spPr>
        <p:txBody>
          <a:bodyPr/>
          <a:lstStyle/>
          <a:p>
            <a:pPr algn="just"/>
            <a:r>
              <a:rPr lang="es-MX" dirty="0" smtClean="0"/>
              <a:t>1943 las fuerzas británicas y estadounidenses desembarcaron en Sicilia y el sur de Italia.</a:t>
            </a:r>
          </a:p>
          <a:p>
            <a:pPr algn="just"/>
            <a:endParaRPr lang="es-MX" dirty="0" smtClean="0"/>
          </a:p>
          <a:p>
            <a:pPr algn="just"/>
            <a:r>
              <a:rPr lang="es-MX" dirty="0" smtClean="0"/>
              <a:t>Los nazis desesperados, invadieron el norte de Italia y crearon con Mussolini la efímera República de Saló.</a:t>
            </a:r>
          </a:p>
          <a:p>
            <a:pPr algn="just"/>
            <a:endParaRPr lang="es-MX" sz="24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2 Marcador de contenido"/>
          <p:cNvSpPr>
            <a:spLocks noGrp="1"/>
          </p:cNvSpPr>
          <p:nvPr>
            <p:ph idx="1"/>
          </p:nvPr>
        </p:nvSpPr>
        <p:spPr>
          <a:xfrm>
            <a:off x="457200" y="476250"/>
            <a:ext cx="8229600" cy="5649913"/>
          </a:xfrm>
        </p:spPr>
        <p:txBody>
          <a:bodyPr/>
          <a:lstStyle/>
          <a:p>
            <a:pPr>
              <a:buFont typeface="Wingdings" pitchFamily="2" charset="2"/>
              <a:buChar char="v"/>
            </a:pPr>
            <a:r>
              <a:rPr lang="es-MX" b="1" dirty="0" smtClean="0"/>
              <a:t>LA GUERRA EN ÁFRICA</a:t>
            </a:r>
          </a:p>
          <a:p>
            <a:pPr algn="just">
              <a:buFont typeface="Wingdings" pitchFamily="2" charset="2"/>
              <a:buChar char="Ø"/>
            </a:pPr>
            <a:r>
              <a:rPr lang="es-MX" sz="2600" dirty="0" smtClean="0"/>
              <a:t>Italia se apoderó de los territorios ubicados en la desembocadura del Mar Rojo y Mar Índico.</a:t>
            </a:r>
          </a:p>
          <a:p>
            <a:pPr algn="just">
              <a:buFont typeface="Wingdings" pitchFamily="2" charset="2"/>
              <a:buChar char="Ø"/>
            </a:pPr>
            <a:r>
              <a:rPr lang="es-MX" sz="2600" dirty="0" smtClean="0"/>
              <a:t>Las confrontaciones entre Gran Bretaña e Italia dejaron a esta última abatida por lo que Alemania fue en su auxilio.</a:t>
            </a:r>
          </a:p>
          <a:p>
            <a:pPr algn="just">
              <a:buFont typeface="Wingdings" pitchFamily="2" charset="2"/>
              <a:buChar char="Ø"/>
            </a:pPr>
            <a:r>
              <a:rPr lang="es-MX" sz="2600" dirty="0" smtClean="0"/>
              <a:t>Después de varias batallas en Libia y Egipto, los países del Eje tuvieron que desplazarse a Túnez.</a:t>
            </a:r>
          </a:p>
          <a:p>
            <a:pPr algn="just">
              <a:buFont typeface="Wingdings" pitchFamily="2" charset="2"/>
              <a:buChar char="Ø"/>
            </a:pPr>
            <a:r>
              <a:rPr lang="es-MX" sz="2600" dirty="0" smtClean="0"/>
              <a:t>En este combate destacaron las estrategias militares del general alemán </a:t>
            </a:r>
            <a:r>
              <a:rPr lang="es-MX" sz="2600" dirty="0" err="1" smtClean="0"/>
              <a:t>Erwin</a:t>
            </a:r>
            <a:r>
              <a:rPr lang="es-MX" sz="2600" dirty="0" smtClean="0"/>
              <a:t> Rommel, conocido como “el zorro del desierto”. Así como las del general británico Bernard Montgomery.</a:t>
            </a:r>
          </a:p>
          <a:p>
            <a:pPr algn="just">
              <a:buFont typeface="Wingdings" pitchFamily="2" charset="2"/>
              <a:buChar char="Ø"/>
            </a:pPr>
            <a:r>
              <a:rPr lang="es-MX" sz="2600" dirty="0" smtClean="0"/>
              <a:t>Los países aliado y USA emprendieron la Operación </a:t>
            </a:r>
            <a:r>
              <a:rPr lang="es-MX" sz="2600" dirty="0" err="1" smtClean="0"/>
              <a:t>Torch</a:t>
            </a:r>
            <a:r>
              <a:rPr lang="es-MX" sz="2600" dirty="0" smtClean="0"/>
              <a:t> para obligar al ejército de la Francia de Vichy, abandonar las armas.</a:t>
            </a:r>
          </a:p>
          <a:p>
            <a:pPr algn="just">
              <a:buFont typeface="Wingdings" pitchFamily="2" charset="2"/>
              <a:buChar char="Ø"/>
            </a:pPr>
            <a:endParaRPr lang="es-MX" sz="28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2 Marcador de contenido"/>
          <p:cNvSpPr>
            <a:spLocks noGrp="1"/>
          </p:cNvSpPr>
          <p:nvPr>
            <p:ph idx="1"/>
          </p:nvPr>
        </p:nvSpPr>
        <p:spPr>
          <a:xfrm>
            <a:off x="457200" y="549275"/>
            <a:ext cx="8229600" cy="5576888"/>
          </a:xfrm>
        </p:spPr>
        <p:txBody>
          <a:bodyPr/>
          <a:lstStyle/>
          <a:p>
            <a:pPr>
              <a:buFont typeface="Wingdings" pitchFamily="2" charset="2"/>
              <a:buChar char="v"/>
            </a:pPr>
            <a:r>
              <a:rPr lang="es-MX" sz="2800" b="1" dirty="0" smtClean="0"/>
              <a:t> BATALLA DE STALINGRADO.</a:t>
            </a:r>
          </a:p>
          <a:p>
            <a:pPr>
              <a:buFont typeface="Arial" charset="0"/>
              <a:buNone/>
            </a:pPr>
            <a:endParaRPr lang="es-MX" sz="2800" b="1" dirty="0" smtClean="0"/>
          </a:p>
          <a:p>
            <a:pPr>
              <a:buFont typeface="Wingdings" pitchFamily="2" charset="2"/>
              <a:buChar char="Ø"/>
            </a:pPr>
            <a:r>
              <a:rPr lang="es-MX" sz="2800" dirty="0" smtClean="0"/>
              <a:t>Los nazis cercaron Leningrado.</a:t>
            </a:r>
          </a:p>
          <a:p>
            <a:pPr algn="just">
              <a:buFont typeface="Wingdings" pitchFamily="2" charset="2"/>
              <a:buChar char="Ø"/>
            </a:pPr>
            <a:r>
              <a:rPr lang="es-MX" sz="2800" dirty="0" smtClean="0"/>
              <a:t>Stalin </a:t>
            </a:r>
            <a:r>
              <a:rPr lang="es-MX" sz="2800" dirty="0" smtClean="0"/>
              <a:t>hizo un llamado a los obreros y  campesinos para apoyar al Ejército rojo contra la barbarie hitleriana y construir trincheras y trampas para impedir el paso de sus tanques.</a:t>
            </a:r>
          </a:p>
          <a:p>
            <a:pPr algn="just">
              <a:buFont typeface="Wingdings" pitchFamily="2" charset="2"/>
              <a:buChar char="Ø"/>
            </a:pPr>
            <a:r>
              <a:rPr lang="es-MX" sz="2800" dirty="0" smtClean="0"/>
              <a:t>EEUU </a:t>
            </a:r>
            <a:r>
              <a:rPr lang="es-MX" sz="2800" dirty="0" smtClean="0"/>
              <a:t>suministró equipo militar, alimentos, explosivos de alto poder, municiones, tanques y camiones de guerra al ejército soviético.</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2 Marcador de contenido"/>
          <p:cNvSpPr>
            <a:spLocks noGrp="1"/>
          </p:cNvSpPr>
          <p:nvPr>
            <p:ph idx="1"/>
          </p:nvPr>
        </p:nvSpPr>
        <p:spPr>
          <a:xfrm>
            <a:off x="428596" y="428604"/>
            <a:ext cx="8229600" cy="5360988"/>
          </a:xfrm>
        </p:spPr>
        <p:txBody>
          <a:bodyPr/>
          <a:lstStyle/>
          <a:p>
            <a:pPr algn="just"/>
            <a:r>
              <a:rPr lang="es-MX" sz="2800" dirty="0" smtClean="0"/>
              <a:t>En 1942 Hitler decidió que el ejército nazi incursionara por el sur y conquistara los campos petrolíferos de Cáucaso y el centro de la industria militar de </a:t>
            </a:r>
            <a:r>
              <a:rPr lang="es-MX" sz="2800" dirty="0" err="1" smtClean="0"/>
              <a:t>Stalingrado</a:t>
            </a:r>
            <a:r>
              <a:rPr lang="es-MX" sz="2800" dirty="0" smtClean="0"/>
              <a:t>.</a:t>
            </a:r>
          </a:p>
          <a:p>
            <a:pPr algn="just"/>
            <a:r>
              <a:rPr lang="es-MX" sz="2800" dirty="0" smtClean="0"/>
              <a:t>Sin embargo, pronto las tropas alemanas se encontraron sin municiones ni víveres y con miles de heridos.</a:t>
            </a:r>
          </a:p>
          <a:p>
            <a:pPr algn="just"/>
            <a:r>
              <a:rPr lang="es-MX" sz="2800" dirty="0" smtClean="0"/>
              <a:t>Además, el ejército soviético lanzó la operación </a:t>
            </a:r>
            <a:r>
              <a:rPr lang="es-MX" sz="2800" b="1" dirty="0" smtClean="0"/>
              <a:t>Urano</a:t>
            </a:r>
            <a:r>
              <a:rPr lang="es-MX" sz="2800" dirty="0" smtClean="0"/>
              <a:t> y la operación </a:t>
            </a:r>
            <a:r>
              <a:rPr lang="es-MX" sz="2800" b="1" dirty="0" smtClean="0"/>
              <a:t>Saturno</a:t>
            </a:r>
            <a:r>
              <a:rPr lang="es-MX" sz="2800" dirty="0" smtClean="0"/>
              <a:t> con las que rodearon al ejército alemán e italiano en diferentes ciudades logrando vencerlos. El crudo invierno ruso también ayudó en estos momentos cruciales.</a:t>
            </a:r>
          </a:p>
          <a:p>
            <a:pPr algn="just"/>
            <a:r>
              <a:rPr lang="es-MX" sz="2800" dirty="0" smtClean="0"/>
              <a:t>El desplome del nazismo empezó a acelerarse.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2 Marcador de contenido"/>
          <p:cNvSpPr>
            <a:spLocks noGrp="1"/>
          </p:cNvSpPr>
          <p:nvPr>
            <p:ph idx="1"/>
          </p:nvPr>
        </p:nvSpPr>
        <p:spPr>
          <a:xfrm>
            <a:off x="468313" y="476250"/>
            <a:ext cx="8229600" cy="5761038"/>
          </a:xfrm>
        </p:spPr>
        <p:txBody>
          <a:bodyPr/>
          <a:lstStyle/>
          <a:p>
            <a:pPr>
              <a:buFont typeface="Wingdings" pitchFamily="2" charset="2"/>
              <a:buChar char="v"/>
            </a:pPr>
            <a:r>
              <a:rPr lang="es-MX" b="1" dirty="0" smtClean="0"/>
              <a:t>LA CONTRAOFENSIVA ALIADA EN EUROPA</a:t>
            </a:r>
          </a:p>
          <a:p>
            <a:pPr algn="just"/>
            <a:endParaRPr lang="es-MX" sz="2800" dirty="0" smtClean="0"/>
          </a:p>
          <a:p>
            <a:pPr algn="just"/>
            <a:r>
              <a:rPr lang="es-MX" sz="2800" dirty="0" smtClean="0"/>
              <a:t>Los aliados aprovecharon el debilitamiento del Eje para desembarcar en Normandía, conocido como el día D, e iniciaron la liberación de Europa con el apoyo de la resistencia y el uso de nuevas armas.</a:t>
            </a:r>
          </a:p>
          <a:p>
            <a:pPr algn="just"/>
            <a:r>
              <a:rPr lang="es-MX" sz="2800" dirty="0" smtClean="0"/>
              <a:t>Alemania lanzó cohetes contra Gran Bretaña, pero no pudieron evitar el avance de las fuerzas aliadas.</a:t>
            </a:r>
          </a:p>
          <a:p>
            <a:pPr algn="just"/>
            <a:r>
              <a:rPr lang="es-MX" sz="2800" dirty="0" smtClean="0"/>
              <a:t>Fracasado el ejército nazi, siguió matando civiles a su paso, mientras se replegaba.</a:t>
            </a:r>
            <a:endParaRPr lang="es-MX"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2 Marcador de contenido"/>
          <p:cNvSpPr>
            <a:spLocks noGrp="1"/>
          </p:cNvSpPr>
          <p:nvPr>
            <p:ph idx="1"/>
          </p:nvPr>
        </p:nvSpPr>
        <p:spPr>
          <a:xfrm>
            <a:off x="457200" y="620713"/>
            <a:ext cx="8229600" cy="5505450"/>
          </a:xfrm>
        </p:spPr>
        <p:txBody>
          <a:bodyPr/>
          <a:lstStyle/>
          <a:p>
            <a:pPr algn="just"/>
            <a:r>
              <a:rPr lang="es-MX" sz="2800" dirty="0" smtClean="0"/>
              <a:t>Mussolini diseñó una estrategia para ocupar la mayor parte de Europa central y avanzar hacia Berlín. La cual fracasó completamente ya sin el apoyo de los nazis.</a:t>
            </a:r>
          </a:p>
          <a:p>
            <a:pPr algn="just"/>
            <a:r>
              <a:rPr lang="es-MX" sz="2800" dirty="0" smtClean="0"/>
              <a:t>El 28 de abril de 1945 Mussolini es colgado junto con su amante, por los miembros de la resistencia antifascista italiana. </a:t>
            </a:r>
          </a:p>
          <a:p>
            <a:pPr algn="just"/>
            <a:r>
              <a:rPr lang="es-MX" sz="2800" dirty="0" smtClean="0"/>
              <a:t>Dos días después (30 de abril), Hitler y su esposa, Eva Braun se suicidaron en el búnker que habían construido en Berlín.</a:t>
            </a:r>
          </a:p>
          <a:p>
            <a:pPr algn="just">
              <a:buFont typeface="Arial" charset="0"/>
              <a:buNone/>
            </a:pPr>
            <a:endParaRPr lang="es-MX" sz="24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2 Marcador de contenido"/>
          <p:cNvSpPr>
            <a:spLocks noGrp="1"/>
          </p:cNvSpPr>
          <p:nvPr>
            <p:ph idx="1"/>
          </p:nvPr>
        </p:nvSpPr>
        <p:spPr>
          <a:xfrm>
            <a:off x="500034" y="571480"/>
            <a:ext cx="8229600" cy="5360988"/>
          </a:xfrm>
        </p:spPr>
        <p:txBody>
          <a:bodyPr/>
          <a:lstStyle/>
          <a:p>
            <a:pPr algn="just"/>
            <a:endParaRPr lang="es-MX" sz="2800" dirty="0" smtClean="0"/>
          </a:p>
          <a:p>
            <a:pPr algn="just"/>
            <a:endParaRPr lang="es-MX" sz="2800" dirty="0" smtClean="0"/>
          </a:p>
          <a:p>
            <a:pPr algn="just"/>
            <a:r>
              <a:rPr lang="es-MX" sz="2800" dirty="0" smtClean="0"/>
              <a:t>El </a:t>
            </a:r>
            <a:r>
              <a:rPr lang="es-MX" sz="2800" dirty="0" smtClean="0"/>
              <a:t>12 de enero de 1945 el ejército soviético entró a territorio alemán, avanzó hacia el oeste y creó otro frente por el sur.</a:t>
            </a:r>
          </a:p>
          <a:p>
            <a:pPr algn="just"/>
            <a:r>
              <a:rPr lang="es-MX" sz="2800" dirty="0" smtClean="0"/>
              <a:t>La </a:t>
            </a:r>
            <a:r>
              <a:rPr lang="es-MX" sz="2800" dirty="0" smtClean="0"/>
              <a:t>batalla de Berlín se libró del 16 de abril al 2 de mayo, cuando los defensores alemanes se rindieron ante el Ejército Rojo.</a:t>
            </a:r>
          </a:p>
          <a:p>
            <a:pPr algn="just"/>
            <a:r>
              <a:rPr lang="es-MX" sz="2800" dirty="0" smtClean="0"/>
              <a:t>Entre </a:t>
            </a:r>
            <a:r>
              <a:rPr lang="es-MX" sz="2800" dirty="0" smtClean="0"/>
              <a:t>el 1 y el 8 de mayo de 1945, todas las fuerzas alemanas se rindieron a los ingleses-estadounidenses y a los soviéticos.</a:t>
            </a:r>
          </a:p>
          <a:p>
            <a:pPr>
              <a:buNone/>
            </a:pPr>
            <a:endParaRPr lang="es-MX" sz="24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r>
              <a:rPr lang="es-MX" dirty="0" smtClean="0"/>
              <a:t>Japón, por su parte, continuó los ataques a pesar de los avances de las tropas americanas, por lo que en su desesperación los nipones enviaron aviones tripulados por kamikazes (hombres suicidas), llenos de explosivos contra los aviones de EEUU.</a:t>
            </a:r>
          </a:p>
          <a:p>
            <a:endParaRPr lang="es-E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2 Marcador de contenido"/>
          <p:cNvSpPr>
            <a:spLocks noGrp="1"/>
          </p:cNvSpPr>
          <p:nvPr>
            <p:ph idx="1"/>
          </p:nvPr>
        </p:nvSpPr>
        <p:spPr>
          <a:xfrm>
            <a:off x="457200" y="476250"/>
            <a:ext cx="8229600" cy="5649913"/>
          </a:xfrm>
        </p:spPr>
        <p:txBody>
          <a:bodyPr/>
          <a:lstStyle/>
          <a:p>
            <a:pPr>
              <a:buFont typeface="Wingdings" pitchFamily="2" charset="2"/>
              <a:buChar char="v"/>
            </a:pPr>
            <a:r>
              <a:rPr lang="es-MX" b="1" dirty="0" smtClean="0"/>
              <a:t>USO DE BOMBA ATÓMICA</a:t>
            </a:r>
          </a:p>
          <a:p>
            <a:pPr algn="just"/>
            <a:r>
              <a:rPr lang="es-MX" sz="2800" dirty="0" smtClean="0"/>
              <a:t>En 1945 EEUU produjo dos tipos de bombas atómicas: una de uranio y otra de plutonio.</a:t>
            </a:r>
          </a:p>
          <a:p>
            <a:pPr algn="just"/>
            <a:r>
              <a:rPr lang="es-MX" sz="2800" dirty="0" smtClean="0"/>
              <a:t>Con el objetico de obligar a Japón a rendirse definitivamente el Pdte. Truman decidió utilizar la bomba atómica y evitar la muerte de miles de soldados estadounidenses.</a:t>
            </a:r>
          </a:p>
          <a:p>
            <a:pPr algn="just"/>
            <a:r>
              <a:rPr lang="es-MX" sz="2800" dirty="0" smtClean="0"/>
              <a:t>El 6 de agosto de 1945 se lanzó la primera bomba sobre la ciudad de Hiroshima y 3 días después, otra sobre Nagasaki.</a:t>
            </a:r>
          </a:p>
          <a:p>
            <a:pPr algn="just"/>
            <a:r>
              <a:rPr lang="es-MX" sz="2800" dirty="0" smtClean="0"/>
              <a:t>El 2 de septiembre, el emperador </a:t>
            </a:r>
            <a:r>
              <a:rPr lang="es-MX" sz="2800" dirty="0" err="1" smtClean="0"/>
              <a:t>Hiro</a:t>
            </a:r>
            <a:r>
              <a:rPr lang="es-MX" sz="2800" dirty="0" smtClean="0"/>
              <a:t> Hito pidió la paz.</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1 Título"/>
          <p:cNvSpPr>
            <a:spLocks noGrp="1"/>
          </p:cNvSpPr>
          <p:nvPr>
            <p:ph type="title"/>
          </p:nvPr>
        </p:nvSpPr>
        <p:spPr/>
        <p:txBody>
          <a:bodyPr/>
          <a:lstStyle/>
          <a:p>
            <a:r>
              <a:rPr lang="es-MX" smtClean="0"/>
              <a:t>CONFERENCIAS DE PAZ</a:t>
            </a:r>
          </a:p>
        </p:txBody>
      </p:sp>
      <p:graphicFrame>
        <p:nvGraphicFramePr>
          <p:cNvPr id="4" name="3 Marcador de contenido"/>
          <p:cNvGraphicFramePr>
            <a:graphicFrameLocks noGrp="1"/>
          </p:cNvGraphicFramePr>
          <p:nvPr>
            <p:ph idx="1"/>
          </p:nvPr>
        </p:nvGraphicFramePr>
        <p:xfrm>
          <a:off x="457200" y="1412875"/>
          <a:ext cx="8229600" cy="4861560"/>
        </p:xfrm>
        <a:graphic>
          <a:graphicData uri="http://schemas.openxmlformats.org/drawingml/2006/table">
            <a:tbl>
              <a:tblPr firstRow="1" bandRow="1">
                <a:tableStyleId>{5C22544A-7EE6-4342-B048-85BDC9FD1C3A}</a:tableStyleId>
              </a:tblPr>
              <a:tblGrid>
                <a:gridCol w="3178696"/>
                <a:gridCol w="5050904"/>
              </a:tblGrid>
              <a:tr h="370840">
                <a:tc>
                  <a:txBody>
                    <a:bodyPr/>
                    <a:lstStyle/>
                    <a:p>
                      <a:r>
                        <a:rPr lang="es-MX" sz="2000" dirty="0" smtClean="0"/>
                        <a:t>CONFERENCIA</a:t>
                      </a:r>
                      <a:endParaRPr lang="es-MX" sz="2000" dirty="0"/>
                    </a:p>
                  </a:txBody>
                  <a:tcPr/>
                </a:tc>
                <a:tc>
                  <a:txBody>
                    <a:bodyPr/>
                    <a:lstStyle/>
                    <a:p>
                      <a:r>
                        <a:rPr lang="es-MX" sz="2000" dirty="0" smtClean="0"/>
                        <a:t>CONTENIDO</a:t>
                      </a:r>
                      <a:endParaRPr lang="es-MX" sz="2000" dirty="0"/>
                    </a:p>
                  </a:txBody>
                  <a:tcPr/>
                </a:tc>
              </a:tr>
              <a:tr h="370840">
                <a:tc>
                  <a:txBody>
                    <a:bodyPr/>
                    <a:lstStyle/>
                    <a:p>
                      <a:r>
                        <a:rPr lang="es-MX" sz="2500" dirty="0" smtClean="0"/>
                        <a:t>CARTA DEL ATLÁNTICO</a:t>
                      </a:r>
                      <a:endParaRPr lang="es-MX" sz="2500" dirty="0"/>
                    </a:p>
                  </a:txBody>
                  <a:tcPr/>
                </a:tc>
                <a:tc>
                  <a:txBody>
                    <a:bodyPr/>
                    <a:lstStyle/>
                    <a:p>
                      <a:pPr algn="just"/>
                      <a:r>
                        <a:rPr lang="es-MX" sz="2500" dirty="0" smtClean="0"/>
                        <a:t>Firmad</a:t>
                      </a:r>
                      <a:r>
                        <a:rPr lang="es-MX" sz="2500" baseline="0" dirty="0" smtClean="0"/>
                        <a:t>a en Canadá el 2 de agosto de 1941 entre USA y Gran Bretaña para establecer la paz</a:t>
                      </a:r>
                      <a:endParaRPr lang="es-MX" sz="2500" dirty="0"/>
                    </a:p>
                  </a:txBody>
                  <a:tcPr/>
                </a:tc>
              </a:tr>
              <a:tr h="370840">
                <a:tc>
                  <a:txBody>
                    <a:bodyPr/>
                    <a:lstStyle/>
                    <a:p>
                      <a:r>
                        <a:rPr lang="es-MX" sz="2500" dirty="0" smtClean="0"/>
                        <a:t>CONFERENCIA</a:t>
                      </a:r>
                      <a:r>
                        <a:rPr lang="es-MX" sz="2500" baseline="0" dirty="0" smtClean="0"/>
                        <a:t> DE CASABLANCA</a:t>
                      </a:r>
                    </a:p>
                  </a:txBody>
                  <a:tcPr/>
                </a:tc>
                <a:tc>
                  <a:txBody>
                    <a:bodyPr/>
                    <a:lstStyle/>
                    <a:p>
                      <a:pPr algn="just"/>
                      <a:r>
                        <a:rPr lang="es-MX" sz="2500" dirty="0" smtClean="0"/>
                        <a:t>En Marruecos entre Roosevelt</a:t>
                      </a:r>
                      <a:r>
                        <a:rPr lang="es-MX" sz="2500" baseline="0" dirty="0" smtClean="0"/>
                        <a:t> y Churchill, establecieron que ambos países lucharían hasta alcanzar la rendición de Alemania, Italia y Japón.</a:t>
                      </a:r>
                      <a:endParaRPr lang="es-MX" sz="2500" dirty="0"/>
                    </a:p>
                  </a:txBody>
                  <a:tcPr/>
                </a:tc>
              </a:tr>
              <a:tr h="370840">
                <a:tc>
                  <a:txBody>
                    <a:bodyPr/>
                    <a:lstStyle/>
                    <a:p>
                      <a:r>
                        <a:rPr lang="es-MX" sz="2500" baseline="0" dirty="0" smtClean="0"/>
                        <a:t>CONFERENCIA TRIDENTE</a:t>
                      </a:r>
                    </a:p>
                  </a:txBody>
                  <a:tcPr/>
                </a:tc>
                <a:tc>
                  <a:txBody>
                    <a:bodyPr/>
                    <a:lstStyle/>
                    <a:p>
                      <a:pPr algn="just"/>
                      <a:r>
                        <a:rPr lang="es-MX" sz="2500" dirty="0" smtClean="0"/>
                        <a:t>En Washington entre el 12</a:t>
                      </a:r>
                      <a:r>
                        <a:rPr lang="es-MX" sz="2500" baseline="0" dirty="0" smtClean="0"/>
                        <a:t> y 15 de mayo de 1943, se acordó que USA invadiría la región sur de Italia y Gran Bretaña tomaría la isla de Sicilia.</a:t>
                      </a:r>
                      <a:endParaRPr lang="es-MX" sz="2500" dirty="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2 Marcador de contenido"/>
          <p:cNvSpPr>
            <a:spLocks noGrp="1"/>
          </p:cNvSpPr>
          <p:nvPr>
            <p:ph idx="1"/>
          </p:nvPr>
        </p:nvSpPr>
        <p:spPr>
          <a:xfrm>
            <a:off x="457200" y="404813"/>
            <a:ext cx="8229600" cy="5976937"/>
          </a:xfrm>
        </p:spPr>
        <p:txBody>
          <a:bodyPr/>
          <a:lstStyle/>
          <a:p>
            <a:pPr algn="just"/>
            <a:r>
              <a:rPr lang="es-MX" smtClean="0"/>
              <a:t>A partir de 1933, se violó continuamente este tratado:</a:t>
            </a:r>
          </a:p>
          <a:p>
            <a:pPr lvl="1" algn="just">
              <a:buFont typeface="Wingdings" pitchFamily="2" charset="2"/>
              <a:buChar char="ü"/>
            </a:pPr>
            <a:r>
              <a:rPr lang="es-MX" sz="2600" smtClean="0"/>
              <a:t>En 1935 Alemania reinstaló el servicio militar obligatorio. Gran Bretaña, Francia e Italia estrecharon relaciones, está unión fue efímera.</a:t>
            </a:r>
          </a:p>
          <a:p>
            <a:pPr lvl="1" algn="just">
              <a:buFont typeface="Wingdings" pitchFamily="2" charset="2"/>
              <a:buChar char="ü"/>
            </a:pPr>
            <a:r>
              <a:rPr lang="es-MX" sz="2600" smtClean="0"/>
              <a:t>Ingleses y alemanes firmaron un acuerdo naval por el cual los nazis pudieron construir submarinos.</a:t>
            </a:r>
          </a:p>
          <a:p>
            <a:pPr lvl="1" algn="just">
              <a:buFont typeface="Wingdings" pitchFamily="2" charset="2"/>
              <a:buChar char="ü"/>
            </a:pPr>
            <a:r>
              <a:rPr lang="es-MX" sz="2600" smtClean="0"/>
              <a:t>En 1936 se dio el resurgimiento de las intenciones nazi-fascistas.  Alemania envió tropas a Renania, ocupada por los aliados.  Gran Bretaña y Francia protestaron pero no hicieron nada al respecto.</a:t>
            </a:r>
          </a:p>
          <a:p>
            <a:pPr lvl="1" algn="just">
              <a:buFont typeface="Wingdings" pitchFamily="2" charset="2"/>
              <a:buChar char="ü"/>
            </a:pPr>
            <a:r>
              <a:rPr lang="es-MX" sz="2600" smtClean="0"/>
              <a:t>Alemania firmó con Japón el Pacto Antikomintern para evitar la propaganda comunista.</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57200" y="476250"/>
          <a:ext cx="8229600" cy="6141720"/>
        </p:xfrm>
        <a:graphic>
          <a:graphicData uri="http://schemas.openxmlformats.org/drawingml/2006/table">
            <a:tbl>
              <a:tblPr firstRow="1" bandRow="1">
                <a:tableStyleId>{5C22544A-7EE6-4342-B048-85BDC9FD1C3A}</a:tableStyleId>
              </a:tblPr>
              <a:tblGrid>
                <a:gridCol w="2746648"/>
                <a:gridCol w="5482952"/>
              </a:tblGrid>
              <a:tr h="370840">
                <a:tc>
                  <a:txBody>
                    <a:bodyPr/>
                    <a:lstStyle/>
                    <a:p>
                      <a:pPr algn="just"/>
                      <a:r>
                        <a:rPr lang="es-MX" sz="2500" b="1" dirty="0" smtClean="0"/>
                        <a:t>CONFERENCIA</a:t>
                      </a:r>
                      <a:endParaRPr lang="es-MX" sz="2500" b="1" dirty="0"/>
                    </a:p>
                  </a:txBody>
                  <a:tcPr/>
                </a:tc>
                <a:tc>
                  <a:txBody>
                    <a:bodyPr/>
                    <a:lstStyle/>
                    <a:p>
                      <a:pPr algn="just"/>
                      <a:r>
                        <a:rPr lang="es-MX" sz="2500" dirty="0" smtClean="0"/>
                        <a:t>CONTENIDO</a:t>
                      </a:r>
                      <a:endParaRPr lang="es-MX" sz="2500" dirty="0"/>
                    </a:p>
                  </a:txBody>
                  <a:tcPr/>
                </a:tc>
              </a:tr>
              <a:tr h="370840">
                <a:tc>
                  <a:txBody>
                    <a:bodyPr/>
                    <a:lstStyle/>
                    <a:p>
                      <a:pPr algn="just"/>
                      <a:r>
                        <a:rPr lang="es-MX" sz="2400" dirty="0" smtClean="0"/>
                        <a:t>CONFERENCIA </a:t>
                      </a:r>
                    </a:p>
                    <a:p>
                      <a:pPr algn="just"/>
                      <a:r>
                        <a:rPr lang="es-MX" sz="2400" dirty="0" smtClean="0"/>
                        <a:t>DE MOSCÚ</a:t>
                      </a:r>
                      <a:endParaRPr lang="es-MX" sz="2400" dirty="0"/>
                    </a:p>
                  </a:txBody>
                  <a:tcPr/>
                </a:tc>
                <a:tc>
                  <a:txBody>
                    <a:bodyPr/>
                    <a:lstStyle/>
                    <a:p>
                      <a:pPr algn="just"/>
                      <a:r>
                        <a:rPr lang="es-MX" sz="2400" dirty="0" smtClean="0"/>
                        <a:t>Octubre</a:t>
                      </a:r>
                      <a:r>
                        <a:rPr lang="es-MX" sz="2400" baseline="0" dirty="0" smtClean="0"/>
                        <a:t> e 1943, ministros de Asuntos Exteriores de los países aliados  se reunieron en la capital soviética para aprobar la creación de una organización internacional que asegurara la paz mundial tras la guerra.</a:t>
                      </a:r>
                      <a:endParaRPr lang="es-MX" sz="2400" dirty="0"/>
                    </a:p>
                  </a:txBody>
                  <a:tcPr/>
                </a:tc>
              </a:tr>
              <a:tr h="370840">
                <a:tc>
                  <a:txBody>
                    <a:bodyPr/>
                    <a:lstStyle/>
                    <a:p>
                      <a:pPr algn="just"/>
                      <a:r>
                        <a:rPr lang="es-MX" sz="2400" dirty="0" smtClean="0"/>
                        <a:t>CONFERENCIA DE</a:t>
                      </a:r>
                    </a:p>
                    <a:p>
                      <a:pPr algn="just"/>
                      <a:r>
                        <a:rPr lang="es-MX" sz="2400" dirty="0" smtClean="0"/>
                        <a:t> EL CAIRO</a:t>
                      </a:r>
                      <a:endParaRPr lang="es-MX" sz="2400" dirty="0"/>
                    </a:p>
                  </a:txBody>
                  <a:tcPr/>
                </a:tc>
                <a:tc>
                  <a:txBody>
                    <a:bodyPr/>
                    <a:lstStyle/>
                    <a:p>
                      <a:pPr algn="just"/>
                      <a:r>
                        <a:rPr lang="es-MX" sz="2400" dirty="0" smtClean="0"/>
                        <a:t>En el Cairo, del 22 al 26 de noviembre de 1943, tuvo lugar una reunión de los Aliados con el objeto de definir su postura bélica respecto a Japón.</a:t>
                      </a:r>
                    </a:p>
                    <a:p>
                      <a:pPr algn="just"/>
                      <a:r>
                        <a:rPr lang="es-MX" sz="2400" dirty="0" smtClean="0"/>
                        <a:t>El 1</a:t>
                      </a:r>
                      <a:r>
                        <a:rPr lang="es-MX" sz="2400" baseline="0" dirty="0" smtClean="0"/>
                        <a:t> de diciembre de 1943, USA dio a conocer  un comunicado en el cual anunció la determinación de los aliados de proseguir la guerra hasta que Japón se rindiera.</a:t>
                      </a:r>
                      <a:endParaRPr lang="es-MX" sz="2400" dirty="0"/>
                    </a:p>
                  </a:txBody>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57200" y="404813"/>
          <a:ext cx="8229600" cy="6126480"/>
        </p:xfrm>
        <a:graphic>
          <a:graphicData uri="http://schemas.openxmlformats.org/drawingml/2006/table">
            <a:tbl>
              <a:tblPr firstRow="1" bandRow="1">
                <a:tableStyleId>{5C22544A-7EE6-4342-B048-85BDC9FD1C3A}</a:tableStyleId>
              </a:tblPr>
              <a:tblGrid>
                <a:gridCol w="2602632"/>
                <a:gridCol w="5626968"/>
              </a:tblGrid>
              <a:tr h="370840">
                <a:tc>
                  <a:txBody>
                    <a:bodyPr/>
                    <a:lstStyle/>
                    <a:p>
                      <a:pPr algn="just"/>
                      <a:r>
                        <a:rPr lang="es-MX" sz="2400" dirty="0" smtClean="0"/>
                        <a:t>CONFERENCIAS</a:t>
                      </a:r>
                      <a:endParaRPr lang="es-MX" sz="2400" dirty="0"/>
                    </a:p>
                  </a:txBody>
                  <a:tcPr/>
                </a:tc>
                <a:tc>
                  <a:txBody>
                    <a:bodyPr/>
                    <a:lstStyle/>
                    <a:p>
                      <a:pPr algn="just"/>
                      <a:r>
                        <a:rPr lang="es-MX" sz="2400" dirty="0" smtClean="0"/>
                        <a:t>CONTENIDO</a:t>
                      </a:r>
                      <a:endParaRPr lang="es-MX" sz="2400" dirty="0"/>
                    </a:p>
                  </a:txBody>
                  <a:tcPr/>
                </a:tc>
              </a:tr>
              <a:tr h="370840">
                <a:tc>
                  <a:txBody>
                    <a:bodyPr/>
                    <a:lstStyle/>
                    <a:p>
                      <a:pPr algn="just"/>
                      <a:r>
                        <a:rPr lang="es-MX" sz="2400" dirty="0" smtClean="0"/>
                        <a:t>CONFERENCIA DE TEHERÁN</a:t>
                      </a:r>
                      <a:endParaRPr lang="es-MX" sz="2400" dirty="0"/>
                    </a:p>
                  </a:txBody>
                  <a:tcPr/>
                </a:tc>
                <a:tc>
                  <a:txBody>
                    <a:bodyPr/>
                    <a:lstStyle/>
                    <a:p>
                      <a:pPr algn="just"/>
                      <a:r>
                        <a:rPr lang="es-MX" sz="2400" dirty="0" smtClean="0"/>
                        <a:t>En</a:t>
                      </a:r>
                      <a:r>
                        <a:rPr lang="es-MX" sz="2400" baseline="0" dirty="0" smtClean="0"/>
                        <a:t> Teherán del 28  de noviembre al 1 de diciembre de 1943.  Roosevelt, Stalin y Churchill, discutieron sobre el alcance y la coordinación de las operaciones contra Alemania. </a:t>
                      </a:r>
                    </a:p>
                    <a:p>
                      <a:pPr algn="just"/>
                      <a:r>
                        <a:rPr lang="es-MX" sz="2400" baseline="0" dirty="0" smtClean="0"/>
                        <a:t>Acordaron un desembarco en la costa francesa y suministrar armamento a Yugoslavia.</a:t>
                      </a:r>
                      <a:endParaRPr lang="es-MX" sz="2400" dirty="0"/>
                    </a:p>
                  </a:txBody>
                  <a:tcPr/>
                </a:tc>
              </a:tr>
              <a:tr h="370840">
                <a:tc>
                  <a:txBody>
                    <a:bodyPr/>
                    <a:lstStyle/>
                    <a:p>
                      <a:pPr algn="just"/>
                      <a:r>
                        <a:rPr lang="es-MX" sz="2400" dirty="0" smtClean="0"/>
                        <a:t>CONFERENCIA</a:t>
                      </a:r>
                      <a:r>
                        <a:rPr lang="es-MX" sz="2400" baseline="0" dirty="0" smtClean="0"/>
                        <a:t> DE DUMBARTON OAKS</a:t>
                      </a:r>
                      <a:endParaRPr lang="es-MX" sz="2400" dirty="0"/>
                    </a:p>
                  </a:txBody>
                  <a:tcPr/>
                </a:tc>
                <a:tc>
                  <a:txBody>
                    <a:bodyPr/>
                    <a:lstStyle/>
                    <a:p>
                      <a:pPr algn="just"/>
                      <a:r>
                        <a:rPr lang="es-MX" sz="2400" dirty="0" smtClean="0"/>
                        <a:t>En Washington del 21 de agosto al 7 de octubre</a:t>
                      </a:r>
                      <a:r>
                        <a:rPr lang="es-MX" sz="2400" baseline="0" dirty="0" smtClean="0"/>
                        <a:t> de 1944 por </a:t>
                      </a:r>
                      <a:r>
                        <a:rPr lang="es-MX" sz="2400" dirty="0" smtClean="0"/>
                        <a:t>USA, Reino</a:t>
                      </a:r>
                      <a:r>
                        <a:rPr lang="es-MX" sz="2400" baseline="0" dirty="0" smtClean="0"/>
                        <a:t> Unido, Unión Soviética y China.</a:t>
                      </a:r>
                    </a:p>
                    <a:p>
                      <a:pPr algn="just"/>
                      <a:r>
                        <a:rPr lang="es-MX" sz="2400" baseline="0" dirty="0" smtClean="0"/>
                        <a:t>Propósito: redactar el borrador preliminar de la constitución de una asamblea internacional para el mantenimiento de la paz y seguridad al finalizar la guerra.</a:t>
                      </a:r>
                      <a:endParaRPr lang="es-MX" sz="2400" dirty="0"/>
                    </a:p>
                  </a:txBody>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57200" y="333375"/>
          <a:ext cx="8229600" cy="5394960"/>
        </p:xfrm>
        <a:graphic>
          <a:graphicData uri="http://schemas.openxmlformats.org/drawingml/2006/table">
            <a:tbl>
              <a:tblPr firstRow="1" bandRow="1">
                <a:tableStyleId>{5C22544A-7EE6-4342-B048-85BDC9FD1C3A}</a:tableStyleId>
              </a:tblPr>
              <a:tblGrid>
                <a:gridCol w="2458616"/>
                <a:gridCol w="5770984"/>
              </a:tblGrid>
              <a:tr h="370840">
                <a:tc>
                  <a:txBody>
                    <a:bodyPr/>
                    <a:lstStyle/>
                    <a:p>
                      <a:pPr algn="just"/>
                      <a:r>
                        <a:rPr lang="es-MX" sz="2400" dirty="0" smtClean="0"/>
                        <a:t>CONFERENCIA</a:t>
                      </a:r>
                      <a:endParaRPr lang="es-MX" sz="2400" dirty="0"/>
                    </a:p>
                  </a:txBody>
                  <a:tcPr/>
                </a:tc>
                <a:tc>
                  <a:txBody>
                    <a:bodyPr/>
                    <a:lstStyle/>
                    <a:p>
                      <a:pPr algn="just"/>
                      <a:r>
                        <a:rPr lang="es-MX" sz="2400" dirty="0" smtClean="0"/>
                        <a:t>CONTENIDO</a:t>
                      </a:r>
                      <a:endParaRPr lang="es-MX" sz="2400" dirty="0"/>
                    </a:p>
                  </a:txBody>
                  <a:tcPr/>
                </a:tc>
              </a:tr>
              <a:tr h="370840">
                <a:tc>
                  <a:txBody>
                    <a:bodyPr/>
                    <a:lstStyle/>
                    <a:p>
                      <a:pPr algn="just"/>
                      <a:r>
                        <a:rPr lang="es-MX" sz="2400" dirty="0" smtClean="0"/>
                        <a:t>*CONFERENCIA</a:t>
                      </a:r>
                      <a:r>
                        <a:rPr lang="es-MX" sz="2400" baseline="0" dirty="0" smtClean="0"/>
                        <a:t> DE YALTA</a:t>
                      </a:r>
                      <a:endParaRPr lang="es-MX" sz="2400" dirty="0"/>
                    </a:p>
                  </a:txBody>
                  <a:tcPr/>
                </a:tc>
                <a:tc>
                  <a:txBody>
                    <a:bodyPr/>
                    <a:lstStyle/>
                    <a:p>
                      <a:pPr algn="just"/>
                      <a:r>
                        <a:rPr lang="es-MX" sz="2400" dirty="0" err="1" smtClean="0"/>
                        <a:t>Yalta</a:t>
                      </a:r>
                      <a:r>
                        <a:rPr lang="es-MX" sz="2400" dirty="0" smtClean="0"/>
                        <a:t>,</a:t>
                      </a:r>
                      <a:r>
                        <a:rPr lang="es-MX" sz="2400" baseline="0" dirty="0" smtClean="0"/>
                        <a:t> del 4 al 11 de febrero de 1945, entre Roosevelt, Churchill y Stalin.</a:t>
                      </a:r>
                    </a:p>
                    <a:p>
                      <a:pPr algn="just"/>
                      <a:r>
                        <a:rPr lang="es-MX" sz="2400" baseline="0" dirty="0" smtClean="0"/>
                        <a:t>Discutieron el desarme nazi, la disolución del nacionalsocialismo y asegurar que Alemania no volviera a perturbar la paz mundial.</a:t>
                      </a:r>
                    </a:p>
                  </a:txBody>
                  <a:tcPr/>
                </a:tc>
              </a:tr>
              <a:tr h="370840">
                <a:tc>
                  <a:txBody>
                    <a:bodyPr/>
                    <a:lstStyle/>
                    <a:p>
                      <a:pPr algn="just"/>
                      <a:r>
                        <a:rPr lang="es-MX" sz="2400" dirty="0" smtClean="0"/>
                        <a:t>*CONFERENCIA DE SAN FRANCISCO</a:t>
                      </a:r>
                      <a:endParaRPr lang="es-MX" sz="2400" dirty="0"/>
                    </a:p>
                  </a:txBody>
                  <a:tcPr/>
                </a:tc>
                <a:tc>
                  <a:txBody>
                    <a:bodyPr/>
                    <a:lstStyle/>
                    <a:p>
                      <a:pPr algn="just"/>
                      <a:r>
                        <a:rPr lang="es-MX" sz="2400" dirty="0" smtClean="0"/>
                        <a:t>Delegados de 50 naciones se reunieron en San Francisco el</a:t>
                      </a:r>
                      <a:r>
                        <a:rPr lang="es-MX" sz="2400" baseline="0" dirty="0" smtClean="0"/>
                        <a:t> 25 de abril de 1945 para participar en la Conferencia y firmar la </a:t>
                      </a:r>
                      <a:r>
                        <a:rPr lang="es-MX" sz="2400" b="1" baseline="0" dirty="0" smtClean="0"/>
                        <a:t>Carta de las Naciones Unidas</a:t>
                      </a:r>
                      <a:r>
                        <a:rPr lang="es-MX" sz="2400" baseline="0" dirty="0" smtClean="0"/>
                        <a:t> sobre organización Internacional con la finalidad de elaborar la Carta Constitutiva que dio la creación de la </a:t>
                      </a:r>
                      <a:r>
                        <a:rPr lang="es-MX" sz="2400" b="1" baseline="0" dirty="0" smtClean="0"/>
                        <a:t>ONU</a:t>
                      </a:r>
                      <a:r>
                        <a:rPr lang="es-MX" sz="2400" baseline="0" dirty="0" smtClean="0"/>
                        <a:t>, la cual entró en vigor el 24 de  octubre de 1945.</a:t>
                      </a:r>
                      <a:endParaRPr lang="es-MX" sz="2400" dirty="0"/>
                    </a:p>
                  </a:txBody>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57200" y="333375"/>
          <a:ext cx="8229600" cy="5638800"/>
        </p:xfrm>
        <a:graphic>
          <a:graphicData uri="http://schemas.openxmlformats.org/drawingml/2006/table">
            <a:tbl>
              <a:tblPr firstRow="1" bandRow="1">
                <a:tableStyleId>{5C22544A-7EE6-4342-B048-85BDC9FD1C3A}</a:tableStyleId>
              </a:tblPr>
              <a:tblGrid>
                <a:gridCol w="2458616"/>
                <a:gridCol w="5770984"/>
              </a:tblGrid>
              <a:tr h="370840">
                <a:tc>
                  <a:txBody>
                    <a:bodyPr/>
                    <a:lstStyle/>
                    <a:p>
                      <a:pPr algn="just"/>
                      <a:r>
                        <a:rPr lang="es-MX" sz="2400" dirty="0" smtClean="0"/>
                        <a:t>CONFERENCIA</a:t>
                      </a:r>
                      <a:endParaRPr lang="es-MX" sz="2400" dirty="0"/>
                    </a:p>
                  </a:txBody>
                  <a:tcPr/>
                </a:tc>
                <a:tc>
                  <a:txBody>
                    <a:bodyPr/>
                    <a:lstStyle/>
                    <a:p>
                      <a:pPr algn="just"/>
                      <a:r>
                        <a:rPr lang="es-MX" sz="2400" dirty="0" smtClean="0"/>
                        <a:t>CONTENIDO</a:t>
                      </a:r>
                      <a:endParaRPr lang="es-MX" sz="2400" dirty="0"/>
                    </a:p>
                  </a:txBody>
                  <a:tcPr/>
                </a:tc>
              </a:tr>
              <a:tr h="370840">
                <a:tc>
                  <a:txBody>
                    <a:bodyPr/>
                    <a:lstStyle/>
                    <a:p>
                      <a:pPr algn="just"/>
                      <a:r>
                        <a:rPr lang="es-MX" sz="2400" dirty="0" smtClean="0"/>
                        <a:t>*CONFERENCIA</a:t>
                      </a:r>
                      <a:r>
                        <a:rPr lang="es-MX" sz="2400" baseline="0" dirty="0" smtClean="0"/>
                        <a:t> DE POSTDAM</a:t>
                      </a:r>
                      <a:endParaRPr lang="es-MX" sz="2400" dirty="0"/>
                    </a:p>
                  </a:txBody>
                  <a:tcPr/>
                </a:tc>
                <a:tc>
                  <a:txBody>
                    <a:bodyPr/>
                    <a:lstStyle/>
                    <a:p>
                      <a:pPr algn="just"/>
                      <a:r>
                        <a:rPr lang="es-MX" sz="2400" baseline="0" dirty="0" smtClean="0"/>
                        <a:t>En </a:t>
                      </a:r>
                      <a:r>
                        <a:rPr lang="es-MX" sz="2400" baseline="0" dirty="0" err="1" smtClean="0"/>
                        <a:t>Postdam</a:t>
                      </a:r>
                      <a:r>
                        <a:rPr lang="es-MX" sz="2400" baseline="0" dirty="0" smtClean="0"/>
                        <a:t>, Alemania entre el 17 de julio y el 2 de agosto de 1945. </a:t>
                      </a:r>
                    </a:p>
                    <a:p>
                      <a:pPr algn="just"/>
                      <a:r>
                        <a:rPr lang="es-MX" sz="2400" baseline="0" dirty="0" smtClean="0"/>
                        <a:t>Se confirmó la división de Alemania en 4 zonas de ocupación militar bajo un consejo de control formado por representantes de USA, Inglaterra, la URSS y Francia.</a:t>
                      </a:r>
                    </a:p>
                  </a:txBody>
                  <a:tcPr/>
                </a:tc>
              </a:tr>
              <a:tr h="370840">
                <a:tc>
                  <a:txBody>
                    <a:bodyPr/>
                    <a:lstStyle/>
                    <a:p>
                      <a:pPr algn="just"/>
                      <a:r>
                        <a:rPr lang="es-MX" sz="2400" dirty="0" smtClean="0"/>
                        <a:t>CONFERENCIA DE</a:t>
                      </a:r>
                      <a:r>
                        <a:rPr lang="es-MX" sz="2400" baseline="0" dirty="0" smtClean="0"/>
                        <a:t> PARIS</a:t>
                      </a:r>
                      <a:endParaRPr lang="es-MX" sz="2400" dirty="0"/>
                    </a:p>
                  </a:txBody>
                  <a:tcPr/>
                </a:tc>
                <a:tc>
                  <a:txBody>
                    <a:bodyPr/>
                    <a:lstStyle/>
                    <a:p>
                      <a:pPr algn="just"/>
                      <a:r>
                        <a:rPr lang="es-MX" sz="2300" dirty="0" smtClean="0"/>
                        <a:t>En</a:t>
                      </a:r>
                      <a:r>
                        <a:rPr lang="es-MX" sz="2300" baseline="0" dirty="0" smtClean="0"/>
                        <a:t> París (del 28-abril al 16-mayo y del 15-junio al 12-julio 1946) los ministros de asuntos exteriores de los aliados discutieron los términos de rendición de los países europeos que habían seguido al Tercer </a:t>
                      </a:r>
                      <a:r>
                        <a:rPr lang="es-MX" sz="2300" baseline="0" dirty="0" err="1" smtClean="0"/>
                        <a:t>Reich</a:t>
                      </a:r>
                      <a:r>
                        <a:rPr lang="es-MX" sz="2300" baseline="0" dirty="0" smtClean="0"/>
                        <a:t>.</a:t>
                      </a:r>
                    </a:p>
                    <a:p>
                      <a:pPr algn="just"/>
                      <a:r>
                        <a:rPr lang="es-MX" sz="2300" baseline="0" dirty="0" smtClean="0"/>
                        <a:t>NY, entre el 4-nov y 12-dic se establecieron los puntos definitivos para la firma de los tratados de paz.</a:t>
                      </a:r>
                      <a:endParaRPr lang="es-MX" sz="2300" dirty="0"/>
                    </a:p>
                  </a:txBody>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Título"/>
          <p:cNvSpPr>
            <a:spLocks noGrp="1"/>
          </p:cNvSpPr>
          <p:nvPr>
            <p:ph type="title"/>
          </p:nvPr>
        </p:nvSpPr>
        <p:spPr>
          <a:xfrm>
            <a:off x="468313" y="260350"/>
            <a:ext cx="8229600" cy="1143000"/>
          </a:xfrm>
        </p:spPr>
        <p:txBody>
          <a:bodyPr/>
          <a:lstStyle/>
          <a:p>
            <a:r>
              <a:rPr lang="es-MX" smtClean="0"/>
              <a:t>LÍNEA DE TIEMPO</a:t>
            </a:r>
          </a:p>
        </p:txBody>
      </p:sp>
      <p:sp>
        <p:nvSpPr>
          <p:cNvPr id="4" name="3 Flecha izquierda y derecha"/>
          <p:cNvSpPr/>
          <p:nvPr/>
        </p:nvSpPr>
        <p:spPr>
          <a:xfrm>
            <a:off x="539750" y="2060575"/>
            <a:ext cx="8064500" cy="2305050"/>
          </a:xfrm>
          <a:prstGeom prst="leftRightArrow">
            <a:avLst/>
          </a:prstGeom>
          <a:solidFill>
            <a:schemeClr val="accent1">
              <a:lumMod val="40000"/>
              <a:lumOff val="60000"/>
            </a:schemeClr>
          </a:solid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a:p>
        </p:txBody>
      </p:sp>
      <p:cxnSp>
        <p:nvCxnSpPr>
          <p:cNvPr id="6" name="5 Conector recto"/>
          <p:cNvCxnSpPr/>
          <p:nvPr/>
        </p:nvCxnSpPr>
        <p:spPr>
          <a:xfrm>
            <a:off x="2124075" y="2636838"/>
            <a:ext cx="0" cy="1152525"/>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6948488" y="2636838"/>
            <a:ext cx="0" cy="1152525"/>
          </a:xfrm>
          <a:prstGeom prst="line">
            <a:avLst/>
          </a:prstGeom>
        </p:spPr>
        <p:style>
          <a:lnRef idx="1">
            <a:schemeClr val="accent1"/>
          </a:lnRef>
          <a:fillRef idx="0">
            <a:schemeClr val="accent1"/>
          </a:fillRef>
          <a:effectRef idx="0">
            <a:schemeClr val="accent1"/>
          </a:effectRef>
          <a:fontRef idx="minor">
            <a:schemeClr val="tx1"/>
          </a:fontRef>
        </p:style>
      </p:cxnSp>
      <p:sp>
        <p:nvSpPr>
          <p:cNvPr id="67590" name="7 CuadroTexto"/>
          <p:cNvSpPr txBox="1">
            <a:spLocks noChangeArrowheads="1"/>
          </p:cNvSpPr>
          <p:nvPr/>
        </p:nvSpPr>
        <p:spPr bwMode="auto">
          <a:xfrm>
            <a:off x="1476375" y="3068638"/>
            <a:ext cx="792163" cy="369887"/>
          </a:xfrm>
          <a:prstGeom prst="rect">
            <a:avLst/>
          </a:prstGeom>
          <a:noFill/>
          <a:ln w="9525">
            <a:noFill/>
            <a:miter lim="800000"/>
            <a:headEnd/>
            <a:tailEnd/>
          </a:ln>
        </p:spPr>
        <p:txBody>
          <a:bodyPr>
            <a:spAutoFit/>
          </a:bodyPr>
          <a:lstStyle/>
          <a:p>
            <a:r>
              <a:rPr lang="es-MX"/>
              <a:t>1939</a:t>
            </a:r>
          </a:p>
        </p:txBody>
      </p:sp>
      <p:sp>
        <p:nvSpPr>
          <p:cNvPr id="67591" name="9 CuadroTexto"/>
          <p:cNvSpPr txBox="1">
            <a:spLocks noChangeArrowheads="1"/>
          </p:cNvSpPr>
          <p:nvPr/>
        </p:nvSpPr>
        <p:spPr bwMode="auto">
          <a:xfrm>
            <a:off x="7019925" y="2997200"/>
            <a:ext cx="792163" cy="368300"/>
          </a:xfrm>
          <a:prstGeom prst="rect">
            <a:avLst/>
          </a:prstGeom>
          <a:noFill/>
          <a:ln w="9525">
            <a:noFill/>
            <a:miter lim="800000"/>
            <a:headEnd/>
            <a:tailEnd/>
          </a:ln>
        </p:spPr>
        <p:txBody>
          <a:bodyPr>
            <a:spAutoFit/>
          </a:bodyPr>
          <a:lstStyle/>
          <a:p>
            <a:r>
              <a:rPr lang="es-MX"/>
              <a:t>1945</a:t>
            </a:r>
          </a:p>
        </p:txBody>
      </p:sp>
      <p:sp>
        <p:nvSpPr>
          <p:cNvPr id="67592" name="10 CuadroTexto"/>
          <p:cNvSpPr txBox="1">
            <a:spLocks noChangeArrowheads="1"/>
          </p:cNvSpPr>
          <p:nvPr/>
        </p:nvSpPr>
        <p:spPr bwMode="auto">
          <a:xfrm>
            <a:off x="2339975" y="2708275"/>
            <a:ext cx="4464050" cy="954088"/>
          </a:xfrm>
          <a:prstGeom prst="rect">
            <a:avLst/>
          </a:prstGeom>
          <a:noFill/>
          <a:ln w="9525">
            <a:noFill/>
            <a:miter lim="800000"/>
            <a:headEnd/>
            <a:tailEnd/>
          </a:ln>
        </p:spPr>
        <p:txBody>
          <a:bodyPr>
            <a:spAutoFit/>
          </a:bodyPr>
          <a:lstStyle/>
          <a:p>
            <a:pPr algn="ctr"/>
            <a:r>
              <a:rPr lang="es-MX" sz="2800" b="1"/>
              <a:t>SEGUNDA GUERRA MUNDIAL</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de flecha"/>
          <p:cNvCxnSpPr/>
          <p:nvPr/>
        </p:nvCxnSpPr>
        <p:spPr>
          <a:xfrm>
            <a:off x="1258888" y="260350"/>
            <a:ext cx="0" cy="619283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1042988" y="765175"/>
            <a:ext cx="43338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a:off x="1042988" y="1557338"/>
            <a:ext cx="43338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a:off x="1042988" y="2997200"/>
            <a:ext cx="43338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a:off x="1042988" y="3644900"/>
            <a:ext cx="43338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a:off x="1042988" y="2276475"/>
            <a:ext cx="433387" cy="0"/>
          </a:xfrm>
          <a:prstGeom prst="line">
            <a:avLst/>
          </a:prstGeom>
        </p:spPr>
        <p:style>
          <a:lnRef idx="1">
            <a:schemeClr val="accent1"/>
          </a:lnRef>
          <a:fillRef idx="0">
            <a:schemeClr val="accent1"/>
          </a:fillRef>
          <a:effectRef idx="0">
            <a:schemeClr val="accent1"/>
          </a:effectRef>
          <a:fontRef idx="minor">
            <a:schemeClr val="tx1"/>
          </a:fontRef>
        </p:style>
      </p:cxnSp>
      <p:sp>
        <p:nvSpPr>
          <p:cNvPr id="68616" name="11 CuadroTexto"/>
          <p:cNvSpPr txBox="1">
            <a:spLocks noChangeArrowheads="1"/>
          </p:cNvSpPr>
          <p:nvPr/>
        </p:nvSpPr>
        <p:spPr bwMode="auto">
          <a:xfrm>
            <a:off x="250825" y="620713"/>
            <a:ext cx="900113" cy="369887"/>
          </a:xfrm>
          <a:prstGeom prst="rect">
            <a:avLst/>
          </a:prstGeom>
          <a:noFill/>
          <a:ln w="9525">
            <a:noFill/>
            <a:miter lim="800000"/>
            <a:headEnd/>
            <a:tailEnd/>
          </a:ln>
        </p:spPr>
        <p:txBody>
          <a:bodyPr>
            <a:spAutoFit/>
          </a:bodyPr>
          <a:lstStyle/>
          <a:p>
            <a:r>
              <a:rPr lang="es-MX"/>
              <a:t>1939</a:t>
            </a:r>
          </a:p>
        </p:txBody>
      </p:sp>
      <p:sp>
        <p:nvSpPr>
          <p:cNvPr id="68617" name="13 CuadroTexto"/>
          <p:cNvSpPr txBox="1">
            <a:spLocks noChangeArrowheads="1"/>
          </p:cNvSpPr>
          <p:nvPr/>
        </p:nvSpPr>
        <p:spPr bwMode="auto">
          <a:xfrm>
            <a:off x="1547813" y="549275"/>
            <a:ext cx="7272337" cy="646113"/>
          </a:xfrm>
          <a:prstGeom prst="rect">
            <a:avLst/>
          </a:prstGeom>
          <a:noFill/>
          <a:ln w="9525">
            <a:noFill/>
            <a:miter lim="800000"/>
            <a:headEnd/>
            <a:tailEnd/>
          </a:ln>
        </p:spPr>
        <p:txBody>
          <a:bodyPr>
            <a:spAutoFit/>
          </a:bodyPr>
          <a:lstStyle/>
          <a:p>
            <a:r>
              <a:rPr lang="es-MX"/>
              <a:t>En  septiembre, Alemania invadió Polonia dando inicio a la Segunda Guerra Mundial (Guerra Relámpago)</a:t>
            </a:r>
          </a:p>
        </p:txBody>
      </p:sp>
      <p:sp>
        <p:nvSpPr>
          <p:cNvPr id="68618" name="14 CuadroTexto"/>
          <p:cNvSpPr txBox="1">
            <a:spLocks noChangeArrowheads="1"/>
          </p:cNvSpPr>
          <p:nvPr/>
        </p:nvSpPr>
        <p:spPr bwMode="auto">
          <a:xfrm>
            <a:off x="1547813" y="1341438"/>
            <a:ext cx="7127875" cy="646112"/>
          </a:xfrm>
          <a:prstGeom prst="rect">
            <a:avLst/>
          </a:prstGeom>
          <a:noFill/>
          <a:ln w="9525">
            <a:noFill/>
            <a:miter lim="800000"/>
            <a:headEnd/>
            <a:tailEnd/>
          </a:ln>
        </p:spPr>
        <p:txBody>
          <a:bodyPr>
            <a:spAutoFit/>
          </a:bodyPr>
          <a:lstStyle/>
          <a:p>
            <a:pPr algn="just"/>
            <a:r>
              <a:rPr lang="es-MX"/>
              <a:t>En octubre, Alemania anunció una política de paz con Francia e Inglaterra, a cambio de reconocer la división de Polonia.</a:t>
            </a:r>
          </a:p>
        </p:txBody>
      </p:sp>
      <p:sp>
        <p:nvSpPr>
          <p:cNvPr id="68619" name="15 CuadroTexto"/>
          <p:cNvSpPr txBox="1">
            <a:spLocks noChangeArrowheads="1"/>
          </p:cNvSpPr>
          <p:nvPr/>
        </p:nvSpPr>
        <p:spPr bwMode="auto">
          <a:xfrm>
            <a:off x="1619250" y="2060575"/>
            <a:ext cx="6913563" cy="646113"/>
          </a:xfrm>
          <a:prstGeom prst="rect">
            <a:avLst/>
          </a:prstGeom>
          <a:noFill/>
          <a:ln w="9525">
            <a:noFill/>
            <a:miter lim="800000"/>
            <a:headEnd/>
            <a:tailEnd/>
          </a:ln>
        </p:spPr>
        <p:txBody>
          <a:bodyPr>
            <a:spAutoFit/>
          </a:bodyPr>
          <a:lstStyle/>
          <a:p>
            <a:pPr algn="just"/>
            <a:r>
              <a:rPr lang="es-MX"/>
              <a:t>Invasión a Noruega y Dinamarca: controlar la entrada al Báltico y asegurar  el suministro de acero.</a:t>
            </a:r>
          </a:p>
        </p:txBody>
      </p:sp>
      <p:sp>
        <p:nvSpPr>
          <p:cNvPr id="68620" name="16 CuadroTexto"/>
          <p:cNvSpPr txBox="1">
            <a:spLocks noChangeArrowheads="1"/>
          </p:cNvSpPr>
          <p:nvPr/>
        </p:nvSpPr>
        <p:spPr bwMode="auto">
          <a:xfrm>
            <a:off x="179388" y="2133600"/>
            <a:ext cx="900112" cy="368300"/>
          </a:xfrm>
          <a:prstGeom prst="rect">
            <a:avLst/>
          </a:prstGeom>
          <a:noFill/>
          <a:ln w="9525">
            <a:noFill/>
            <a:miter lim="800000"/>
            <a:headEnd/>
            <a:tailEnd/>
          </a:ln>
        </p:spPr>
        <p:txBody>
          <a:bodyPr>
            <a:spAutoFit/>
          </a:bodyPr>
          <a:lstStyle/>
          <a:p>
            <a:r>
              <a:rPr lang="es-MX"/>
              <a:t>1940</a:t>
            </a:r>
          </a:p>
        </p:txBody>
      </p:sp>
      <p:sp>
        <p:nvSpPr>
          <p:cNvPr id="68621" name="17 CuadroTexto"/>
          <p:cNvSpPr txBox="1">
            <a:spLocks noChangeArrowheads="1"/>
          </p:cNvSpPr>
          <p:nvPr/>
        </p:nvSpPr>
        <p:spPr bwMode="auto">
          <a:xfrm>
            <a:off x="1619250" y="2781300"/>
            <a:ext cx="6840538" cy="646113"/>
          </a:xfrm>
          <a:prstGeom prst="rect">
            <a:avLst/>
          </a:prstGeom>
          <a:noFill/>
          <a:ln w="9525">
            <a:noFill/>
            <a:miter lim="800000"/>
            <a:headEnd/>
            <a:tailEnd/>
          </a:ln>
        </p:spPr>
        <p:txBody>
          <a:bodyPr>
            <a:spAutoFit/>
          </a:bodyPr>
          <a:lstStyle/>
          <a:p>
            <a:pPr algn="just"/>
            <a:r>
              <a:rPr lang="es-MX"/>
              <a:t>Invasión a Francia por parte de Alemania, derrotándola en mes y medio</a:t>
            </a:r>
          </a:p>
        </p:txBody>
      </p:sp>
      <p:sp>
        <p:nvSpPr>
          <p:cNvPr id="68622" name="18 CuadroTexto"/>
          <p:cNvSpPr txBox="1">
            <a:spLocks noChangeArrowheads="1"/>
          </p:cNvSpPr>
          <p:nvPr/>
        </p:nvSpPr>
        <p:spPr bwMode="auto">
          <a:xfrm>
            <a:off x="1619250" y="3429000"/>
            <a:ext cx="6697663" cy="369888"/>
          </a:xfrm>
          <a:prstGeom prst="rect">
            <a:avLst/>
          </a:prstGeom>
          <a:noFill/>
          <a:ln w="9525">
            <a:noFill/>
            <a:miter lim="800000"/>
            <a:headEnd/>
            <a:tailEnd/>
          </a:ln>
        </p:spPr>
        <p:txBody>
          <a:bodyPr>
            <a:spAutoFit/>
          </a:bodyPr>
          <a:lstStyle/>
          <a:p>
            <a:r>
              <a:rPr lang="es-MX"/>
              <a:t>Batalla de Inglaterra</a:t>
            </a:r>
          </a:p>
        </p:txBody>
      </p:sp>
      <p:cxnSp>
        <p:nvCxnSpPr>
          <p:cNvPr id="20" name="19 Conector recto"/>
          <p:cNvCxnSpPr/>
          <p:nvPr/>
        </p:nvCxnSpPr>
        <p:spPr>
          <a:xfrm>
            <a:off x="1042988" y="4076700"/>
            <a:ext cx="433387" cy="0"/>
          </a:xfrm>
          <a:prstGeom prst="line">
            <a:avLst/>
          </a:prstGeom>
        </p:spPr>
        <p:style>
          <a:lnRef idx="1">
            <a:schemeClr val="accent1"/>
          </a:lnRef>
          <a:fillRef idx="0">
            <a:schemeClr val="accent1"/>
          </a:fillRef>
          <a:effectRef idx="0">
            <a:schemeClr val="accent1"/>
          </a:effectRef>
          <a:fontRef idx="minor">
            <a:schemeClr val="tx1"/>
          </a:fontRef>
        </p:style>
      </p:cxnSp>
      <p:sp>
        <p:nvSpPr>
          <p:cNvPr id="68624" name="20 CuadroTexto"/>
          <p:cNvSpPr txBox="1">
            <a:spLocks noChangeArrowheads="1"/>
          </p:cNvSpPr>
          <p:nvPr/>
        </p:nvSpPr>
        <p:spPr bwMode="auto">
          <a:xfrm>
            <a:off x="1619250" y="3933825"/>
            <a:ext cx="6840538" cy="368300"/>
          </a:xfrm>
          <a:prstGeom prst="rect">
            <a:avLst/>
          </a:prstGeom>
          <a:noFill/>
          <a:ln w="9525">
            <a:noFill/>
            <a:miter lim="800000"/>
            <a:headEnd/>
            <a:tailEnd/>
          </a:ln>
        </p:spPr>
        <p:txBody>
          <a:bodyPr>
            <a:spAutoFit/>
          </a:bodyPr>
          <a:lstStyle/>
          <a:p>
            <a:r>
              <a:rPr lang="es-MX"/>
              <a:t>La guerra de África</a:t>
            </a:r>
          </a:p>
        </p:txBody>
      </p:sp>
      <p:sp>
        <p:nvSpPr>
          <p:cNvPr id="68625" name="21 CuadroTexto"/>
          <p:cNvSpPr txBox="1">
            <a:spLocks noChangeArrowheads="1"/>
          </p:cNvSpPr>
          <p:nvPr/>
        </p:nvSpPr>
        <p:spPr bwMode="auto">
          <a:xfrm>
            <a:off x="250825" y="3933825"/>
            <a:ext cx="900113" cy="368300"/>
          </a:xfrm>
          <a:prstGeom prst="rect">
            <a:avLst/>
          </a:prstGeom>
          <a:noFill/>
          <a:ln w="9525">
            <a:noFill/>
            <a:miter lim="800000"/>
            <a:headEnd/>
            <a:tailEnd/>
          </a:ln>
        </p:spPr>
        <p:txBody>
          <a:bodyPr>
            <a:spAutoFit/>
          </a:bodyPr>
          <a:lstStyle/>
          <a:p>
            <a:r>
              <a:rPr lang="es-MX"/>
              <a:t>1941</a:t>
            </a:r>
          </a:p>
        </p:txBody>
      </p:sp>
      <p:cxnSp>
        <p:nvCxnSpPr>
          <p:cNvPr id="23" name="22 Conector recto"/>
          <p:cNvCxnSpPr/>
          <p:nvPr/>
        </p:nvCxnSpPr>
        <p:spPr>
          <a:xfrm>
            <a:off x="1042988" y="4652963"/>
            <a:ext cx="433387" cy="0"/>
          </a:xfrm>
          <a:prstGeom prst="line">
            <a:avLst/>
          </a:prstGeom>
        </p:spPr>
        <p:style>
          <a:lnRef idx="1">
            <a:schemeClr val="accent1"/>
          </a:lnRef>
          <a:fillRef idx="0">
            <a:schemeClr val="accent1"/>
          </a:fillRef>
          <a:effectRef idx="0">
            <a:schemeClr val="accent1"/>
          </a:effectRef>
          <a:fontRef idx="minor">
            <a:schemeClr val="tx1"/>
          </a:fontRef>
        </p:style>
      </p:cxnSp>
      <p:sp>
        <p:nvSpPr>
          <p:cNvPr id="68627" name="23 CuadroTexto"/>
          <p:cNvSpPr txBox="1">
            <a:spLocks noChangeArrowheads="1"/>
          </p:cNvSpPr>
          <p:nvPr/>
        </p:nvSpPr>
        <p:spPr bwMode="auto">
          <a:xfrm>
            <a:off x="1619250" y="4437063"/>
            <a:ext cx="7200900" cy="646112"/>
          </a:xfrm>
          <a:prstGeom prst="rect">
            <a:avLst/>
          </a:prstGeom>
          <a:noFill/>
          <a:ln w="9525">
            <a:noFill/>
            <a:miter lim="800000"/>
            <a:headEnd/>
            <a:tailEnd/>
          </a:ln>
        </p:spPr>
        <p:txBody>
          <a:bodyPr>
            <a:spAutoFit/>
          </a:bodyPr>
          <a:lstStyle/>
          <a:p>
            <a:r>
              <a:rPr lang="es-MX"/>
              <a:t>Operación Barbarroja (Alemania en contra de la URSS, para ocupar la Polonia Soviética) </a:t>
            </a:r>
          </a:p>
        </p:txBody>
      </p:sp>
      <p:sp>
        <p:nvSpPr>
          <p:cNvPr id="68628" name="24 CuadroTexto"/>
          <p:cNvSpPr txBox="1">
            <a:spLocks noChangeArrowheads="1"/>
          </p:cNvSpPr>
          <p:nvPr/>
        </p:nvSpPr>
        <p:spPr bwMode="auto">
          <a:xfrm>
            <a:off x="1692275" y="5157788"/>
            <a:ext cx="6983413" cy="368300"/>
          </a:xfrm>
          <a:prstGeom prst="rect">
            <a:avLst/>
          </a:prstGeom>
          <a:noFill/>
          <a:ln w="9525">
            <a:noFill/>
            <a:miter lim="800000"/>
            <a:headEnd/>
            <a:tailEnd/>
          </a:ln>
        </p:spPr>
        <p:txBody>
          <a:bodyPr>
            <a:spAutoFit/>
          </a:bodyPr>
          <a:lstStyle/>
          <a:p>
            <a:r>
              <a:rPr lang="es-MX"/>
              <a:t>La guerra del Pacífico (ataque japonés a Pearl Harbor)</a:t>
            </a:r>
          </a:p>
        </p:txBody>
      </p:sp>
      <p:cxnSp>
        <p:nvCxnSpPr>
          <p:cNvPr id="26" name="25 Conector recto"/>
          <p:cNvCxnSpPr/>
          <p:nvPr/>
        </p:nvCxnSpPr>
        <p:spPr>
          <a:xfrm>
            <a:off x="1042988" y="5300663"/>
            <a:ext cx="433387" cy="0"/>
          </a:xfrm>
          <a:prstGeom prst="line">
            <a:avLst/>
          </a:prstGeom>
        </p:spPr>
        <p:style>
          <a:lnRef idx="1">
            <a:schemeClr val="accent1"/>
          </a:lnRef>
          <a:fillRef idx="0">
            <a:schemeClr val="accent1"/>
          </a:fillRef>
          <a:effectRef idx="0">
            <a:schemeClr val="accent1"/>
          </a:effectRef>
          <a:fontRef idx="minor">
            <a:schemeClr val="tx1"/>
          </a:fontRef>
        </p:style>
      </p:cxnSp>
      <p:sp>
        <p:nvSpPr>
          <p:cNvPr id="68630" name="26 CuadroTexto"/>
          <p:cNvSpPr txBox="1">
            <a:spLocks noChangeArrowheads="1"/>
          </p:cNvSpPr>
          <p:nvPr/>
        </p:nvSpPr>
        <p:spPr bwMode="auto">
          <a:xfrm>
            <a:off x="1692275" y="5589588"/>
            <a:ext cx="7056438" cy="922337"/>
          </a:xfrm>
          <a:prstGeom prst="rect">
            <a:avLst/>
          </a:prstGeom>
          <a:noFill/>
          <a:ln w="9525">
            <a:noFill/>
            <a:miter lim="800000"/>
            <a:headEnd/>
            <a:tailEnd/>
          </a:ln>
        </p:spPr>
        <p:txBody>
          <a:bodyPr>
            <a:spAutoFit/>
          </a:bodyPr>
          <a:lstStyle/>
          <a:p>
            <a:pPr algn="just"/>
            <a:r>
              <a:rPr lang="es-MX"/>
              <a:t>Batalla de Stalingrado (Stalin hizo un llamado al ejército rojo contra la babarie hitleriana y construir trincheras y trampas para impedir el paso de tanques)</a:t>
            </a:r>
          </a:p>
        </p:txBody>
      </p:sp>
      <p:cxnSp>
        <p:nvCxnSpPr>
          <p:cNvPr id="28" name="27 Conector recto"/>
          <p:cNvCxnSpPr/>
          <p:nvPr/>
        </p:nvCxnSpPr>
        <p:spPr>
          <a:xfrm>
            <a:off x="1042988" y="5876925"/>
            <a:ext cx="433387" cy="0"/>
          </a:xfrm>
          <a:prstGeom prst="line">
            <a:avLst/>
          </a:prstGeom>
        </p:spPr>
        <p:style>
          <a:lnRef idx="1">
            <a:schemeClr val="accent1"/>
          </a:lnRef>
          <a:fillRef idx="0">
            <a:schemeClr val="accent1"/>
          </a:fillRef>
          <a:effectRef idx="0">
            <a:schemeClr val="accent1"/>
          </a:effectRef>
          <a:fontRef idx="minor">
            <a:schemeClr val="tx1"/>
          </a:fontRef>
        </p:style>
      </p:cxnSp>
      <p:sp>
        <p:nvSpPr>
          <p:cNvPr id="68632" name="28 CuadroTexto"/>
          <p:cNvSpPr txBox="1">
            <a:spLocks noChangeArrowheads="1"/>
          </p:cNvSpPr>
          <p:nvPr/>
        </p:nvSpPr>
        <p:spPr bwMode="auto">
          <a:xfrm>
            <a:off x="250825" y="5661025"/>
            <a:ext cx="900113" cy="369888"/>
          </a:xfrm>
          <a:prstGeom prst="rect">
            <a:avLst/>
          </a:prstGeom>
          <a:noFill/>
          <a:ln w="9525">
            <a:noFill/>
            <a:miter lim="800000"/>
            <a:headEnd/>
            <a:tailEnd/>
          </a:ln>
        </p:spPr>
        <p:txBody>
          <a:bodyPr>
            <a:spAutoFit/>
          </a:bodyPr>
          <a:lstStyle/>
          <a:p>
            <a:r>
              <a:rPr lang="es-MX"/>
              <a:t>1942</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4 Conector recto de flecha"/>
          <p:cNvCxnSpPr/>
          <p:nvPr/>
        </p:nvCxnSpPr>
        <p:spPr>
          <a:xfrm>
            <a:off x="1258888" y="260350"/>
            <a:ext cx="0" cy="6192838"/>
          </a:xfrm>
          <a:prstGeom prst="straightConnector1">
            <a:avLst/>
          </a:prstGeom>
          <a:ln w="57150">
            <a:solidFill>
              <a:schemeClr val="tx2">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1042988" y="765175"/>
            <a:ext cx="43338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a:off x="1042988" y="1341438"/>
            <a:ext cx="43338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a:off x="1042988" y="2276475"/>
            <a:ext cx="43338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a:off x="1042988" y="3357563"/>
            <a:ext cx="43338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a:off x="1042988" y="1773238"/>
            <a:ext cx="433387" cy="0"/>
          </a:xfrm>
          <a:prstGeom prst="line">
            <a:avLst/>
          </a:prstGeom>
        </p:spPr>
        <p:style>
          <a:lnRef idx="1">
            <a:schemeClr val="accent1"/>
          </a:lnRef>
          <a:fillRef idx="0">
            <a:schemeClr val="accent1"/>
          </a:fillRef>
          <a:effectRef idx="0">
            <a:schemeClr val="accent1"/>
          </a:effectRef>
          <a:fontRef idx="minor">
            <a:schemeClr val="tx1"/>
          </a:fontRef>
        </p:style>
      </p:cxnSp>
      <p:sp>
        <p:nvSpPr>
          <p:cNvPr id="69640" name="11 CuadroTexto"/>
          <p:cNvSpPr txBox="1">
            <a:spLocks noChangeArrowheads="1"/>
          </p:cNvSpPr>
          <p:nvPr/>
        </p:nvSpPr>
        <p:spPr bwMode="auto">
          <a:xfrm>
            <a:off x="250825" y="620713"/>
            <a:ext cx="900113" cy="369887"/>
          </a:xfrm>
          <a:prstGeom prst="rect">
            <a:avLst/>
          </a:prstGeom>
          <a:noFill/>
          <a:ln w="9525">
            <a:noFill/>
            <a:miter lim="800000"/>
            <a:headEnd/>
            <a:tailEnd/>
          </a:ln>
        </p:spPr>
        <p:txBody>
          <a:bodyPr>
            <a:spAutoFit/>
          </a:bodyPr>
          <a:lstStyle/>
          <a:p>
            <a:r>
              <a:rPr lang="es-MX"/>
              <a:t>1942</a:t>
            </a:r>
          </a:p>
        </p:txBody>
      </p:sp>
      <p:sp>
        <p:nvSpPr>
          <p:cNvPr id="69641" name="13 CuadroTexto"/>
          <p:cNvSpPr txBox="1">
            <a:spLocks noChangeArrowheads="1"/>
          </p:cNvSpPr>
          <p:nvPr/>
        </p:nvSpPr>
        <p:spPr bwMode="auto">
          <a:xfrm>
            <a:off x="1547813" y="549275"/>
            <a:ext cx="7272337" cy="368300"/>
          </a:xfrm>
          <a:prstGeom prst="rect">
            <a:avLst/>
          </a:prstGeom>
          <a:noFill/>
          <a:ln w="9525">
            <a:noFill/>
            <a:miter lim="800000"/>
            <a:headEnd/>
            <a:tailEnd/>
          </a:ln>
        </p:spPr>
        <p:txBody>
          <a:bodyPr>
            <a:spAutoFit/>
          </a:bodyPr>
          <a:lstStyle/>
          <a:p>
            <a:r>
              <a:rPr lang="es-MX"/>
              <a:t>Estados Unidos le exigió a Alemania la rendición.</a:t>
            </a:r>
          </a:p>
        </p:txBody>
      </p:sp>
      <p:sp>
        <p:nvSpPr>
          <p:cNvPr id="69642" name="14 CuadroTexto"/>
          <p:cNvSpPr txBox="1">
            <a:spLocks noChangeArrowheads="1"/>
          </p:cNvSpPr>
          <p:nvPr/>
        </p:nvSpPr>
        <p:spPr bwMode="auto">
          <a:xfrm>
            <a:off x="1547813" y="1628775"/>
            <a:ext cx="7127875" cy="369888"/>
          </a:xfrm>
          <a:prstGeom prst="rect">
            <a:avLst/>
          </a:prstGeom>
          <a:noFill/>
          <a:ln w="9525">
            <a:noFill/>
            <a:miter lim="800000"/>
            <a:headEnd/>
            <a:tailEnd/>
          </a:ln>
        </p:spPr>
        <p:txBody>
          <a:bodyPr>
            <a:spAutoFit/>
          </a:bodyPr>
          <a:lstStyle/>
          <a:p>
            <a:pPr algn="just"/>
            <a:r>
              <a:rPr lang="es-MX"/>
              <a:t>Día “D” invasión aliada por Normandía</a:t>
            </a:r>
          </a:p>
        </p:txBody>
      </p:sp>
      <p:sp>
        <p:nvSpPr>
          <p:cNvPr id="69643" name="15 CuadroTexto"/>
          <p:cNvSpPr txBox="1">
            <a:spLocks noChangeArrowheads="1"/>
          </p:cNvSpPr>
          <p:nvPr/>
        </p:nvSpPr>
        <p:spPr bwMode="auto">
          <a:xfrm>
            <a:off x="1547813" y="2133600"/>
            <a:ext cx="6911975" cy="368300"/>
          </a:xfrm>
          <a:prstGeom prst="rect">
            <a:avLst/>
          </a:prstGeom>
          <a:noFill/>
          <a:ln w="9525">
            <a:noFill/>
            <a:miter lim="800000"/>
            <a:headEnd/>
            <a:tailEnd/>
          </a:ln>
        </p:spPr>
        <p:txBody>
          <a:bodyPr>
            <a:spAutoFit/>
          </a:bodyPr>
          <a:lstStyle/>
          <a:p>
            <a:pPr algn="just"/>
            <a:r>
              <a:rPr lang="es-MX"/>
              <a:t>Contraofensiva alemana en las Ardenas.</a:t>
            </a:r>
          </a:p>
        </p:txBody>
      </p:sp>
      <p:sp>
        <p:nvSpPr>
          <p:cNvPr id="69644" name="16 CuadroTexto"/>
          <p:cNvSpPr txBox="1">
            <a:spLocks noChangeArrowheads="1"/>
          </p:cNvSpPr>
          <p:nvPr/>
        </p:nvSpPr>
        <p:spPr bwMode="auto">
          <a:xfrm>
            <a:off x="250825" y="1628775"/>
            <a:ext cx="900113" cy="369888"/>
          </a:xfrm>
          <a:prstGeom prst="rect">
            <a:avLst/>
          </a:prstGeom>
          <a:noFill/>
          <a:ln w="9525">
            <a:noFill/>
            <a:miter lim="800000"/>
            <a:headEnd/>
            <a:tailEnd/>
          </a:ln>
        </p:spPr>
        <p:txBody>
          <a:bodyPr>
            <a:spAutoFit/>
          </a:bodyPr>
          <a:lstStyle/>
          <a:p>
            <a:r>
              <a:rPr lang="es-MX"/>
              <a:t>1944</a:t>
            </a:r>
          </a:p>
        </p:txBody>
      </p:sp>
      <p:sp>
        <p:nvSpPr>
          <p:cNvPr id="69645" name="17 CuadroTexto"/>
          <p:cNvSpPr txBox="1">
            <a:spLocks noChangeArrowheads="1"/>
          </p:cNvSpPr>
          <p:nvPr/>
        </p:nvSpPr>
        <p:spPr bwMode="auto">
          <a:xfrm>
            <a:off x="1547813" y="3141663"/>
            <a:ext cx="6840537" cy="368300"/>
          </a:xfrm>
          <a:prstGeom prst="rect">
            <a:avLst/>
          </a:prstGeom>
          <a:noFill/>
          <a:ln w="9525">
            <a:noFill/>
            <a:miter lim="800000"/>
            <a:headEnd/>
            <a:tailEnd/>
          </a:ln>
        </p:spPr>
        <p:txBody>
          <a:bodyPr>
            <a:spAutoFit/>
          </a:bodyPr>
          <a:lstStyle/>
          <a:p>
            <a:pPr algn="just"/>
            <a:r>
              <a:rPr lang="es-MX"/>
              <a:t>Conferencia de Yalta.</a:t>
            </a:r>
          </a:p>
        </p:txBody>
      </p:sp>
      <p:sp>
        <p:nvSpPr>
          <p:cNvPr id="69646" name="18 CuadroTexto"/>
          <p:cNvSpPr txBox="1">
            <a:spLocks noChangeArrowheads="1"/>
          </p:cNvSpPr>
          <p:nvPr/>
        </p:nvSpPr>
        <p:spPr bwMode="auto">
          <a:xfrm>
            <a:off x="1547813" y="3644900"/>
            <a:ext cx="6696075" cy="369888"/>
          </a:xfrm>
          <a:prstGeom prst="rect">
            <a:avLst/>
          </a:prstGeom>
          <a:noFill/>
          <a:ln w="9525">
            <a:noFill/>
            <a:miter lim="800000"/>
            <a:headEnd/>
            <a:tailEnd/>
          </a:ln>
        </p:spPr>
        <p:txBody>
          <a:bodyPr>
            <a:spAutoFit/>
          </a:bodyPr>
          <a:lstStyle/>
          <a:p>
            <a:r>
              <a:rPr lang="es-MX"/>
              <a:t>Conferencia de San Francisco.</a:t>
            </a:r>
          </a:p>
        </p:txBody>
      </p:sp>
      <p:cxnSp>
        <p:nvCxnSpPr>
          <p:cNvPr id="20" name="19 Conector recto"/>
          <p:cNvCxnSpPr/>
          <p:nvPr/>
        </p:nvCxnSpPr>
        <p:spPr>
          <a:xfrm>
            <a:off x="1042988" y="3860800"/>
            <a:ext cx="433387" cy="0"/>
          </a:xfrm>
          <a:prstGeom prst="line">
            <a:avLst/>
          </a:prstGeom>
        </p:spPr>
        <p:style>
          <a:lnRef idx="1">
            <a:schemeClr val="accent1"/>
          </a:lnRef>
          <a:fillRef idx="0">
            <a:schemeClr val="accent1"/>
          </a:fillRef>
          <a:effectRef idx="0">
            <a:schemeClr val="accent1"/>
          </a:effectRef>
          <a:fontRef idx="minor">
            <a:schemeClr val="tx1"/>
          </a:fontRef>
        </p:style>
      </p:cxnSp>
      <p:sp>
        <p:nvSpPr>
          <p:cNvPr id="69648" name="20 CuadroTexto"/>
          <p:cNvSpPr txBox="1">
            <a:spLocks noChangeArrowheads="1"/>
          </p:cNvSpPr>
          <p:nvPr/>
        </p:nvSpPr>
        <p:spPr bwMode="auto">
          <a:xfrm>
            <a:off x="1619250" y="4149725"/>
            <a:ext cx="6840538" cy="368300"/>
          </a:xfrm>
          <a:prstGeom prst="rect">
            <a:avLst/>
          </a:prstGeom>
          <a:noFill/>
          <a:ln w="9525">
            <a:noFill/>
            <a:miter lim="800000"/>
            <a:headEnd/>
            <a:tailEnd/>
          </a:ln>
        </p:spPr>
        <p:txBody>
          <a:bodyPr>
            <a:spAutoFit/>
          </a:bodyPr>
          <a:lstStyle/>
          <a:p>
            <a:r>
              <a:rPr lang="es-MX"/>
              <a:t>Rendición de Alemania</a:t>
            </a:r>
          </a:p>
        </p:txBody>
      </p:sp>
      <p:sp>
        <p:nvSpPr>
          <p:cNvPr id="69649" name="21 CuadroTexto"/>
          <p:cNvSpPr txBox="1">
            <a:spLocks noChangeArrowheads="1"/>
          </p:cNvSpPr>
          <p:nvPr/>
        </p:nvSpPr>
        <p:spPr bwMode="auto">
          <a:xfrm>
            <a:off x="323850" y="3141663"/>
            <a:ext cx="792163" cy="368300"/>
          </a:xfrm>
          <a:prstGeom prst="rect">
            <a:avLst/>
          </a:prstGeom>
          <a:noFill/>
          <a:ln w="9525">
            <a:noFill/>
            <a:miter lim="800000"/>
            <a:headEnd/>
            <a:tailEnd/>
          </a:ln>
        </p:spPr>
        <p:txBody>
          <a:bodyPr>
            <a:spAutoFit/>
          </a:bodyPr>
          <a:lstStyle/>
          <a:p>
            <a:r>
              <a:rPr lang="es-MX"/>
              <a:t>1945</a:t>
            </a:r>
          </a:p>
        </p:txBody>
      </p:sp>
      <p:cxnSp>
        <p:nvCxnSpPr>
          <p:cNvPr id="23" name="22 Conector recto"/>
          <p:cNvCxnSpPr/>
          <p:nvPr/>
        </p:nvCxnSpPr>
        <p:spPr>
          <a:xfrm>
            <a:off x="1042988" y="4292600"/>
            <a:ext cx="433387" cy="0"/>
          </a:xfrm>
          <a:prstGeom prst="line">
            <a:avLst/>
          </a:prstGeom>
        </p:spPr>
        <p:style>
          <a:lnRef idx="1">
            <a:schemeClr val="accent1"/>
          </a:lnRef>
          <a:fillRef idx="0">
            <a:schemeClr val="accent1"/>
          </a:fillRef>
          <a:effectRef idx="0">
            <a:schemeClr val="accent1"/>
          </a:effectRef>
          <a:fontRef idx="minor">
            <a:schemeClr val="tx1"/>
          </a:fontRef>
        </p:style>
      </p:cxnSp>
      <p:sp>
        <p:nvSpPr>
          <p:cNvPr id="69651" name="23 CuadroTexto"/>
          <p:cNvSpPr txBox="1">
            <a:spLocks noChangeArrowheads="1"/>
          </p:cNvSpPr>
          <p:nvPr/>
        </p:nvSpPr>
        <p:spPr bwMode="auto">
          <a:xfrm>
            <a:off x="1547813" y="4581525"/>
            <a:ext cx="7200900" cy="368300"/>
          </a:xfrm>
          <a:prstGeom prst="rect">
            <a:avLst/>
          </a:prstGeom>
          <a:noFill/>
          <a:ln w="9525">
            <a:noFill/>
            <a:miter lim="800000"/>
            <a:headEnd/>
            <a:tailEnd/>
          </a:ln>
        </p:spPr>
        <p:txBody>
          <a:bodyPr>
            <a:spAutoFit/>
          </a:bodyPr>
          <a:lstStyle/>
          <a:p>
            <a:r>
              <a:rPr lang="es-MX"/>
              <a:t>Ataque atómico de Hiroshima y Nagasaki</a:t>
            </a:r>
          </a:p>
        </p:txBody>
      </p:sp>
      <p:sp>
        <p:nvSpPr>
          <p:cNvPr id="69652" name="24 CuadroTexto"/>
          <p:cNvSpPr txBox="1">
            <a:spLocks noChangeArrowheads="1"/>
          </p:cNvSpPr>
          <p:nvPr/>
        </p:nvSpPr>
        <p:spPr bwMode="auto">
          <a:xfrm>
            <a:off x="1619250" y="981075"/>
            <a:ext cx="6985000" cy="646113"/>
          </a:xfrm>
          <a:prstGeom prst="rect">
            <a:avLst/>
          </a:prstGeom>
          <a:noFill/>
          <a:ln w="9525">
            <a:noFill/>
            <a:miter lim="800000"/>
            <a:headEnd/>
            <a:tailEnd/>
          </a:ln>
        </p:spPr>
        <p:txBody>
          <a:bodyPr>
            <a:spAutoFit/>
          </a:bodyPr>
          <a:lstStyle/>
          <a:p>
            <a:r>
              <a:rPr lang="es-MX"/>
              <a:t>México declara el estado de guerra a Alemania tras los ataques a buques mexicanos. Inicia el Programa Bracero</a:t>
            </a:r>
          </a:p>
        </p:txBody>
      </p:sp>
      <p:cxnSp>
        <p:nvCxnSpPr>
          <p:cNvPr id="26" name="25 Conector recto"/>
          <p:cNvCxnSpPr/>
          <p:nvPr/>
        </p:nvCxnSpPr>
        <p:spPr>
          <a:xfrm>
            <a:off x="1042988" y="4797425"/>
            <a:ext cx="433387" cy="0"/>
          </a:xfrm>
          <a:prstGeom prst="line">
            <a:avLst/>
          </a:prstGeom>
        </p:spPr>
        <p:style>
          <a:lnRef idx="1">
            <a:schemeClr val="accent1"/>
          </a:lnRef>
          <a:fillRef idx="0">
            <a:schemeClr val="accent1"/>
          </a:fillRef>
          <a:effectRef idx="0">
            <a:schemeClr val="accent1"/>
          </a:effectRef>
          <a:fontRef idx="minor">
            <a:schemeClr val="tx1"/>
          </a:fontRef>
        </p:style>
      </p:cxnSp>
      <p:sp>
        <p:nvSpPr>
          <p:cNvPr id="69654" name="26 CuadroTexto"/>
          <p:cNvSpPr txBox="1">
            <a:spLocks noChangeArrowheads="1"/>
          </p:cNvSpPr>
          <p:nvPr/>
        </p:nvSpPr>
        <p:spPr bwMode="auto">
          <a:xfrm>
            <a:off x="1547813" y="5084763"/>
            <a:ext cx="7056437" cy="369887"/>
          </a:xfrm>
          <a:prstGeom prst="rect">
            <a:avLst/>
          </a:prstGeom>
          <a:noFill/>
          <a:ln w="9525">
            <a:noFill/>
            <a:miter lim="800000"/>
            <a:headEnd/>
            <a:tailEnd/>
          </a:ln>
        </p:spPr>
        <p:txBody>
          <a:bodyPr>
            <a:spAutoFit/>
          </a:bodyPr>
          <a:lstStyle/>
          <a:p>
            <a:pPr algn="just"/>
            <a:r>
              <a:rPr lang="es-MX"/>
              <a:t>Creación de la ONU</a:t>
            </a:r>
          </a:p>
        </p:txBody>
      </p:sp>
      <p:cxnSp>
        <p:nvCxnSpPr>
          <p:cNvPr id="28" name="27 Conector recto"/>
          <p:cNvCxnSpPr/>
          <p:nvPr/>
        </p:nvCxnSpPr>
        <p:spPr>
          <a:xfrm>
            <a:off x="1042988" y="5373688"/>
            <a:ext cx="43338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29 Conector recto"/>
          <p:cNvCxnSpPr/>
          <p:nvPr/>
        </p:nvCxnSpPr>
        <p:spPr>
          <a:xfrm>
            <a:off x="1042988" y="2924175"/>
            <a:ext cx="433387" cy="0"/>
          </a:xfrm>
          <a:prstGeom prst="line">
            <a:avLst/>
          </a:prstGeom>
        </p:spPr>
        <p:style>
          <a:lnRef idx="1">
            <a:schemeClr val="accent1"/>
          </a:lnRef>
          <a:fillRef idx="0">
            <a:schemeClr val="accent1"/>
          </a:fillRef>
          <a:effectRef idx="0">
            <a:schemeClr val="accent1"/>
          </a:effectRef>
          <a:fontRef idx="minor">
            <a:schemeClr val="tx1"/>
          </a:fontRef>
        </p:style>
      </p:cxnSp>
      <p:sp>
        <p:nvSpPr>
          <p:cNvPr id="69657" name="30 CuadroTexto"/>
          <p:cNvSpPr txBox="1">
            <a:spLocks noChangeArrowheads="1"/>
          </p:cNvSpPr>
          <p:nvPr/>
        </p:nvSpPr>
        <p:spPr bwMode="auto">
          <a:xfrm>
            <a:off x="1547813" y="2708275"/>
            <a:ext cx="6911975" cy="369888"/>
          </a:xfrm>
          <a:prstGeom prst="rect">
            <a:avLst/>
          </a:prstGeom>
          <a:noFill/>
          <a:ln w="9525">
            <a:noFill/>
            <a:miter lim="800000"/>
            <a:headEnd/>
            <a:tailEnd/>
          </a:ln>
        </p:spPr>
        <p:txBody>
          <a:bodyPr>
            <a:spAutoFit/>
          </a:bodyPr>
          <a:lstStyle/>
          <a:p>
            <a:r>
              <a:rPr lang="es-MX"/>
              <a:t>El Escuadrón 201 de México tiene acción en Filipinas</a:t>
            </a:r>
          </a:p>
        </p:txBody>
      </p:sp>
      <p:cxnSp>
        <p:nvCxnSpPr>
          <p:cNvPr id="32" name="31 Conector recto"/>
          <p:cNvCxnSpPr/>
          <p:nvPr/>
        </p:nvCxnSpPr>
        <p:spPr>
          <a:xfrm>
            <a:off x="1042988" y="5876925"/>
            <a:ext cx="433387" cy="0"/>
          </a:xfrm>
          <a:prstGeom prst="line">
            <a:avLst/>
          </a:prstGeom>
        </p:spPr>
        <p:style>
          <a:lnRef idx="1">
            <a:schemeClr val="accent1"/>
          </a:lnRef>
          <a:fillRef idx="0">
            <a:schemeClr val="accent1"/>
          </a:fillRef>
          <a:effectRef idx="0">
            <a:schemeClr val="accent1"/>
          </a:effectRef>
          <a:fontRef idx="minor">
            <a:schemeClr val="tx1"/>
          </a:fontRef>
        </p:style>
      </p:cxnSp>
      <p:sp>
        <p:nvSpPr>
          <p:cNvPr id="69659" name="33 CuadroTexto"/>
          <p:cNvSpPr txBox="1">
            <a:spLocks noChangeArrowheads="1"/>
          </p:cNvSpPr>
          <p:nvPr/>
        </p:nvSpPr>
        <p:spPr bwMode="auto">
          <a:xfrm>
            <a:off x="1547813" y="5661025"/>
            <a:ext cx="7056437" cy="646113"/>
          </a:xfrm>
          <a:prstGeom prst="rect">
            <a:avLst/>
          </a:prstGeom>
          <a:noFill/>
          <a:ln w="9525">
            <a:noFill/>
            <a:miter lim="800000"/>
            <a:headEnd/>
            <a:tailEnd/>
          </a:ln>
        </p:spPr>
        <p:txBody>
          <a:bodyPr>
            <a:spAutoFit/>
          </a:bodyPr>
          <a:lstStyle/>
          <a:p>
            <a:pPr algn="just"/>
            <a:r>
              <a:rPr lang="es-MX"/>
              <a:t>Conferencia de Postdam</a:t>
            </a:r>
          </a:p>
          <a:p>
            <a:pPr algn="just"/>
            <a:r>
              <a:rPr lang="es-MX"/>
              <a:t>Conferencia de París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2 Marcador de contenido"/>
          <p:cNvSpPr>
            <a:spLocks noGrp="1"/>
          </p:cNvSpPr>
          <p:nvPr>
            <p:ph idx="1"/>
          </p:nvPr>
        </p:nvSpPr>
        <p:spPr>
          <a:xfrm>
            <a:off x="457200" y="333375"/>
            <a:ext cx="8229600" cy="5792788"/>
          </a:xfrm>
        </p:spPr>
        <p:txBody>
          <a:bodyPr/>
          <a:lstStyle/>
          <a:p>
            <a:pPr>
              <a:buFont typeface="Wingdings" pitchFamily="2" charset="2"/>
              <a:buChar char="q"/>
            </a:pPr>
            <a:r>
              <a:rPr lang="es-MX" b="1" dirty="0" smtClean="0"/>
              <a:t>EXPANSIÓN DE ITALIA Y ALEMANIA</a:t>
            </a:r>
          </a:p>
          <a:p>
            <a:pPr algn="just"/>
            <a:r>
              <a:rPr lang="es-MX" sz="2800" dirty="0" smtClean="0"/>
              <a:t>Italia atacó Abisinia (Etiopía), único estado independiente que quedaba de África, le proporcionaría petróleo y carbón.</a:t>
            </a:r>
          </a:p>
          <a:p>
            <a:pPr algn="just"/>
            <a:r>
              <a:rPr lang="es-MX" sz="2800" dirty="0" smtClean="0"/>
              <a:t>La Sociedad de Naciones condenó las acciones tomadas por Italia, imponiéndoles sanciones económicas.</a:t>
            </a:r>
          </a:p>
          <a:p>
            <a:pPr algn="just"/>
            <a:r>
              <a:rPr lang="es-MX" sz="2800" dirty="0" smtClean="0"/>
              <a:t>Dichas sanciones motivaron a Mussolini a buscar el apoyo del </a:t>
            </a:r>
            <a:r>
              <a:rPr lang="es-MX" sz="2800" dirty="0" err="1" smtClean="0"/>
              <a:t>Führer</a:t>
            </a:r>
            <a:r>
              <a:rPr lang="es-MX" sz="2800" dirty="0" smtClean="0"/>
              <a:t> y aceptar las intenciones nazis de apoderarse de Austria. </a:t>
            </a:r>
          </a:p>
          <a:p>
            <a:pPr algn="just"/>
            <a:r>
              <a:rPr lang="es-MX" sz="2800" dirty="0" smtClean="0"/>
              <a:t>Establecieron el pacto denominado Eje Roma-Berlín e Italia se adhirió al Pacto </a:t>
            </a:r>
            <a:r>
              <a:rPr lang="es-MX" sz="2800" dirty="0" err="1" smtClean="0"/>
              <a:t>Antikomintern</a:t>
            </a:r>
            <a:r>
              <a:rPr lang="es-MX" sz="2800" dirty="0" smtClean="0"/>
              <a: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2 Marcador de contenido"/>
          <p:cNvSpPr>
            <a:spLocks noGrp="1"/>
          </p:cNvSpPr>
          <p:nvPr>
            <p:ph idx="1"/>
          </p:nvPr>
        </p:nvSpPr>
        <p:spPr>
          <a:xfrm>
            <a:off x="395288" y="333375"/>
            <a:ext cx="8229600" cy="6119813"/>
          </a:xfrm>
        </p:spPr>
        <p:txBody>
          <a:bodyPr/>
          <a:lstStyle/>
          <a:p>
            <a:pPr algn="just"/>
            <a:r>
              <a:rPr lang="es-MX" dirty="0" smtClean="0"/>
              <a:t>En 1937, Hitler demostró sus planes de conquistar violentamente territorios ajenos a Alemania.</a:t>
            </a:r>
          </a:p>
          <a:p>
            <a:pPr algn="just"/>
            <a:r>
              <a:rPr lang="es-MX" dirty="0" smtClean="0"/>
              <a:t>En 1938, sin encontrar resistencia militar, ocupó Austria y celebró con ella una unión o </a:t>
            </a:r>
            <a:r>
              <a:rPr lang="es-MX" dirty="0" err="1" smtClean="0"/>
              <a:t>Anschluss</a:t>
            </a:r>
            <a:r>
              <a:rPr lang="es-MX" dirty="0" smtClean="0"/>
              <a:t>.</a:t>
            </a:r>
          </a:p>
          <a:p>
            <a:pPr algn="just"/>
            <a:r>
              <a:rPr lang="es-MX" dirty="0" smtClean="0"/>
              <a:t>Los nazis pretendían que los </a:t>
            </a:r>
            <a:r>
              <a:rPr lang="es-MX" dirty="0" err="1" smtClean="0"/>
              <a:t>Sudetes</a:t>
            </a:r>
            <a:r>
              <a:rPr lang="es-MX" dirty="0" smtClean="0"/>
              <a:t> se liberara del dominio de Checoslovaquia. Para ello argumentaron que sus compatriotas recibían maltrato y exageraron la humillación de la que eran víctimas por ser una minoría étnica.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2 Marcador de contenido"/>
          <p:cNvSpPr>
            <a:spLocks noGrp="1"/>
          </p:cNvSpPr>
          <p:nvPr>
            <p:ph idx="1"/>
          </p:nvPr>
        </p:nvSpPr>
        <p:spPr>
          <a:xfrm>
            <a:off x="457200" y="404813"/>
            <a:ext cx="8229600" cy="5721350"/>
          </a:xfrm>
        </p:spPr>
        <p:txBody>
          <a:bodyPr/>
          <a:lstStyle/>
          <a:p>
            <a:pPr>
              <a:buFont typeface="Wingdings" pitchFamily="2" charset="2"/>
              <a:buChar char="q"/>
              <a:defRPr/>
            </a:pPr>
            <a:r>
              <a:rPr lang="es-MX" b="1" dirty="0" smtClean="0"/>
              <a:t>EL PACTO DE MUNICH.</a:t>
            </a:r>
          </a:p>
          <a:p>
            <a:pPr algn="just">
              <a:defRPr/>
            </a:pPr>
            <a:r>
              <a:rPr lang="es-MX" dirty="0" smtClean="0"/>
              <a:t>Firmado por Gran Bretaña, Francia, Italia y Alemania, para evitar que Alemania siguiera con sus conquistas militares.</a:t>
            </a:r>
          </a:p>
          <a:p>
            <a:pPr algn="just">
              <a:defRPr/>
            </a:pPr>
            <a:r>
              <a:rPr lang="es-MX" dirty="0" smtClean="0"/>
              <a:t>Consistió en:</a:t>
            </a:r>
          </a:p>
          <a:p>
            <a:pPr lvl="1" algn="just">
              <a:defRPr/>
            </a:pPr>
            <a:r>
              <a:rPr lang="es-MX" dirty="0" smtClean="0"/>
              <a:t>La cesión del territorio de los Sudestes.</a:t>
            </a:r>
          </a:p>
          <a:p>
            <a:pPr lvl="1" algn="just">
              <a:defRPr/>
            </a:pPr>
            <a:r>
              <a:rPr lang="es-MX" dirty="0" smtClean="0"/>
              <a:t>La no agresión entre Inglaterra y Alemania.</a:t>
            </a:r>
          </a:p>
          <a:p>
            <a:pPr lvl="1" algn="just">
              <a:defRPr/>
            </a:pPr>
            <a:r>
              <a:rPr lang="es-MX" dirty="0" smtClean="0"/>
              <a:t>El respeto de las fronteras entre Alemania y Francia.</a:t>
            </a:r>
          </a:p>
          <a:p>
            <a:pPr marL="90488" lvl="1" indent="360363" algn="just">
              <a:buFont typeface="Arial" pitchFamily="34" charset="0"/>
              <a:buChar char="•"/>
              <a:defRPr/>
            </a:pPr>
            <a:r>
              <a:rPr lang="es-MX" sz="3200" dirty="0" smtClean="0"/>
              <a:t> Hitler continuó con su expansionismo y escalada militar.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2 Marcador de contenido"/>
          <p:cNvSpPr>
            <a:spLocks noGrp="1"/>
          </p:cNvSpPr>
          <p:nvPr>
            <p:ph idx="1"/>
          </p:nvPr>
        </p:nvSpPr>
        <p:spPr>
          <a:xfrm>
            <a:off x="457200" y="260350"/>
            <a:ext cx="8229600" cy="6264275"/>
          </a:xfrm>
        </p:spPr>
        <p:txBody>
          <a:bodyPr/>
          <a:lstStyle/>
          <a:p>
            <a:r>
              <a:rPr lang="es-MX" sz="2800" dirty="0" smtClean="0"/>
              <a:t>*En 1938 Alemania ocupó Checoslovaquia sin encontrar resistencia.</a:t>
            </a:r>
          </a:p>
          <a:p>
            <a:pPr algn="just"/>
            <a:r>
              <a:rPr lang="es-MX" sz="2800" dirty="0" smtClean="0"/>
              <a:t>El falangismo español se une al Nazi-fascismo.</a:t>
            </a:r>
          </a:p>
          <a:p>
            <a:pPr algn="just"/>
            <a:endParaRPr lang="es-MX" sz="2800" dirty="0" smtClean="0"/>
          </a:p>
          <a:p>
            <a:pPr algn="just"/>
            <a:r>
              <a:rPr lang="es-MX" sz="2800" dirty="0" smtClean="0"/>
              <a:t>Como medida al fracaso de la política de apaciguamiento Inglaterra, Francia y la URSS entraron en platicas para tomar medidas de seguridad colectiva pues la guerra era inminente.</a:t>
            </a:r>
          </a:p>
          <a:p>
            <a:pPr algn="just"/>
            <a:endParaRPr lang="es-MX" sz="2800" dirty="0" smtClean="0"/>
          </a:p>
          <a:p>
            <a:pPr algn="just"/>
            <a:r>
              <a:rPr lang="es-MX" sz="2800" dirty="0" smtClean="0"/>
              <a:t>*Stalin había firmado un pacto de no agresión con Alemania. Pacto </a:t>
            </a:r>
            <a:r>
              <a:rPr lang="es-MX" sz="2800" dirty="0" err="1" smtClean="0"/>
              <a:t>Mólotov-Ribbentrop</a:t>
            </a:r>
            <a:r>
              <a:rPr lang="es-MX" sz="2800" dirty="0" smtClean="0"/>
              <a:t> (23 de agosto 1939) Dicho pacto contenía una serie de cláusulas secretas por las que ambas naciones se repartirían el territorio polaco y las Repúblicas bálticas.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2 Marcador de contenido"/>
          <p:cNvSpPr>
            <a:spLocks noGrp="1"/>
          </p:cNvSpPr>
          <p:nvPr>
            <p:ph idx="1"/>
          </p:nvPr>
        </p:nvSpPr>
        <p:spPr>
          <a:xfrm>
            <a:off x="395288" y="1000107"/>
            <a:ext cx="8229600" cy="5126055"/>
          </a:xfrm>
        </p:spPr>
        <p:txBody>
          <a:bodyPr/>
          <a:lstStyle/>
          <a:p>
            <a:pPr algn="just"/>
            <a:r>
              <a:rPr lang="es-MX" sz="2800" dirty="0" smtClean="0"/>
              <a:t>El gobierno de Hitler exigió a Polonia la cesión de </a:t>
            </a:r>
            <a:r>
              <a:rPr lang="es-MX" sz="2800" dirty="0" err="1" smtClean="0"/>
              <a:t>Dantzing</a:t>
            </a:r>
            <a:r>
              <a:rPr lang="es-MX" sz="2800" dirty="0" smtClean="0"/>
              <a:t>, así como la comunicación entre la Prusia oriental y el territorio del </a:t>
            </a:r>
            <a:r>
              <a:rPr lang="es-MX" sz="2800" dirty="0" err="1" smtClean="0"/>
              <a:t>Reich</a:t>
            </a:r>
            <a:r>
              <a:rPr lang="es-MX" sz="2800" dirty="0" smtClean="0"/>
              <a:t>.</a:t>
            </a:r>
          </a:p>
          <a:p>
            <a:pPr algn="just"/>
            <a:endParaRPr lang="es-MX" sz="2800" dirty="0" smtClean="0"/>
          </a:p>
          <a:p>
            <a:pPr algn="just"/>
            <a:r>
              <a:rPr lang="es-MX" sz="2800" dirty="0" smtClean="0"/>
              <a:t>Polonia no aceptó las peticiones nazis, por lo que Francia y Gran Bretaña le dieron su protección.</a:t>
            </a:r>
          </a:p>
          <a:p>
            <a:pPr algn="just"/>
            <a:endParaRPr lang="es-MX" sz="2800" dirty="0" smtClean="0"/>
          </a:p>
          <a:p>
            <a:pPr algn="just"/>
            <a:r>
              <a:rPr lang="es-MX" sz="2800" dirty="0" smtClean="0"/>
              <a:t>En consecuencia de lo anterior el pacto anglo-germano quedó anulado.</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2 Marcador de contenido"/>
          <p:cNvSpPr>
            <a:spLocks noGrp="1"/>
          </p:cNvSpPr>
          <p:nvPr>
            <p:ph idx="1"/>
          </p:nvPr>
        </p:nvSpPr>
        <p:spPr>
          <a:xfrm>
            <a:off x="468313" y="765175"/>
            <a:ext cx="8229600" cy="4525963"/>
          </a:xfrm>
        </p:spPr>
        <p:txBody>
          <a:bodyPr/>
          <a:lstStyle/>
          <a:p>
            <a:pPr algn="just"/>
            <a:r>
              <a:rPr lang="es-MX" dirty="0" smtClean="0"/>
              <a:t>El 1 de septiembre de 1939 el ejército alemán destruyó las carreteras polacas con tanques y bombarderos, sometió a sus fuerzas armadas y aterrorizó a su población.</a:t>
            </a:r>
          </a:p>
          <a:p>
            <a:pPr algn="just"/>
            <a:endParaRPr lang="es-MX" dirty="0" smtClean="0"/>
          </a:p>
          <a:p>
            <a:pPr algn="just"/>
            <a:r>
              <a:rPr lang="es-MX" dirty="0" smtClean="0"/>
              <a:t>Dos días después, 3 de septiembre 1939,  Francia y Gran Bretaña declararon la guerra a Alemania. </a:t>
            </a:r>
          </a:p>
          <a:p>
            <a:pPr algn="just"/>
            <a:endParaRPr lang="es-MX" dirty="0" smtClean="0"/>
          </a:p>
          <a:p>
            <a:pPr algn="just"/>
            <a:r>
              <a:rPr lang="es-MX" dirty="0" smtClean="0"/>
              <a:t>La Segunda Guerra Mundial estalló.</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25970</TotalTime>
  <Words>2580</Words>
  <Application>Microsoft Office PowerPoint</Application>
  <PresentationFormat>Presentación en pantalla (4:3)</PresentationFormat>
  <Paragraphs>188</Paragraphs>
  <Slides>37</Slides>
  <Notes>0</Notes>
  <HiddenSlides>0</HiddenSlides>
  <MMClips>0</MMClips>
  <ScaleCrop>false</ScaleCrop>
  <HeadingPairs>
    <vt:vector size="4" baseType="variant">
      <vt:variant>
        <vt:lpstr>Tema</vt:lpstr>
      </vt:variant>
      <vt:variant>
        <vt:i4>1</vt:i4>
      </vt:variant>
      <vt:variant>
        <vt:lpstr>Títulos de diapositiva</vt:lpstr>
      </vt:variant>
      <vt:variant>
        <vt:i4>37</vt:i4>
      </vt:variant>
    </vt:vector>
  </HeadingPairs>
  <TitlesOfParts>
    <vt:vector size="38" baseType="lpstr">
      <vt:lpstr>Tema de Office</vt:lpstr>
      <vt:lpstr>BLOQUE III SEGUNDA GUERRA MUNDIAL</vt:lpstr>
      <vt:lpstr>CAUSAS DE LA SEGUNDA GUERRA MUNDIAL</vt:lpstr>
      <vt:lpstr>Diapositiva 3</vt:lpstr>
      <vt:lpstr>Diapositiva 4</vt:lpstr>
      <vt:lpstr>Diapositiva 5</vt:lpstr>
      <vt:lpstr>Diapositiva 6</vt:lpstr>
      <vt:lpstr>Diapositiva 7</vt:lpstr>
      <vt:lpstr>Diapositiva 8</vt:lpstr>
      <vt:lpstr>Diapositiva 9</vt:lpstr>
      <vt:lpstr>Diapositiva 10</vt:lpstr>
      <vt:lpstr>SEGUNDA GUERRA MUNDIAL</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CONFERENCIAS DE PAZ</vt:lpstr>
      <vt:lpstr>Diapositiva 30</vt:lpstr>
      <vt:lpstr>Diapositiva 31</vt:lpstr>
      <vt:lpstr>Diapositiva 32</vt:lpstr>
      <vt:lpstr>Diapositiva 33</vt:lpstr>
      <vt:lpstr>Diapositiva 34</vt:lpstr>
      <vt:lpstr>LÍNEA DE TIEMPO</vt:lpstr>
      <vt:lpstr>Diapositiva 36</vt:lpstr>
      <vt:lpstr>Diapositiva 37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Jenniz</dc:creator>
  <cp:lastModifiedBy>Olga</cp:lastModifiedBy>
  <cp:revision>170</cp:revision>
  <dcterms:created xsi:type="dcterms:W3CDTF">2012-10-02T17:22:17Z</dcterms:created>
  <dcterms:modified xsi:type="dcterms:W3CDTF">2018-10-18T19:32:40Z</dcterms:modified>
</cp:coreProperties>
</file>