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26" r:id="rId2"/>
  </p:sld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5" r:id="rId14"/>
    <p:sldId id="268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F605-0003-4EE0-BB19-C7CC4EED77AE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85FF2-37D2-459B-A2D7-7CC6EAF602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08B7-EEE8-42B2-8062-42C597CAFB47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FB975-B17C-4F84-8A42-94F2FCCDC9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E9C6-5718-425B-8215-40CBC227658D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3524C-76F9-43D6-96D1-0222815E1F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BC8B-56C4-47D9-BF8F-88C93433E939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D4667-BC43-43DA-9EF9-08EB56DB8BB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B51D-6392-4C99-BD18-56F2178FD116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4F19-0B29-4737-8EAC-807BAE4B8C7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CDD3-5EF6-47F5-83A2-355FEB0F0CEF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E651E-90AB-4AEB-A9EA-7A3C23C208A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7CAB-251F-4609-AFC9-2542FEF28693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334A-CC64-4136-8D37-DA654CCE48E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9CC4-C114-4896-8E08-AFD178CE01F8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15EF1-10E9-41F8-A5D8-E3726120A01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83FA460-8E9A-45ED-A8BC-592F1F93314A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9F938C4-D91A-4583-A98A-022C4E6408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A44C9-2E42-433D-8395-A6D913675A2D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5E356BF-EEE0-4C1C-82BB-961EE36DB6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82A2E1-A875-48E1-8778-C0063EEC22B6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4BFAD57-DB2D-4F57-92EB-3C81BDDCD3F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EC96-8722-44A1-927E-C378DAAA4ADB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1127-E67D-449C-89C4-30133CC09EF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2F63A7-62C6-4EDA-B593-47CAC8E447F9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F53C690-3E61-4278-9FB9-A8DCCDD5E7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F217EB-1164-4102-B143-256D7985CFDA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8BF238E-79FB-4180-9B6E-7A20F57ACC1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8E8866-4ACA-4A87-8B7D-72676CE5512A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8B5197E-C911-4CC7-BD35-BD56A5CED1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8A84F8-0D0B-4A49-8A17-0674058DE905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3F87C9-1935-4D2D-BBB2-C72689D9DC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CFCE534-8C2C-4740-91B4-4C0D813029CD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CC327B-7EE3-4C49-BFDB-8DBFE3746E0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4E1657-EA14-4F3E-A709-1FFB6CCD980C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E554D053-7F8A-4E72-A0D7-647CBB64A4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2F05-4578-4C1C-9D00-D3DCED65902C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409F-641D-4C47-AE3A-03361138515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427A-B99A-4E87-AA5B-845E50F697B7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EBDED-D2A6-49C8-89BC-A86A3B5D45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79B2-257C-42DA-A24C-C0214396DC15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FBE70-D5FA-4326-BD8B-7D2302EB30F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79A3-EBFE-4802-A237-B708A22FC9B2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17E5-C408-4160-9929-166D57D40E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C555-B426-4C6D-AB31-0C0320C29F22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3360-827C-43C1-BB82-598E0CED3B8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92A2-29B2-4CEE-87D3-8BD8FD9CF2D4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A424-F502-4ABC-9331-6291EA7D7E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DA137F-A882-4637-9204-1D3ED543E203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4CAB078-51E9-444D-A0B2-7CA6B01790E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B52B67-4527-4625-A2A0-8EEE634C71A2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61C79EA-AFED-4FFA-8AF4-3FB5B92524D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96AC5-0A70-464D-ADB9-1B5A6EB9C500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65D-CCD6-4ED3-9F7E-ED8A027C26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88D9-91B2-4D72-9CCD-64D3DD6F7047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6E06-177C-425A-82C6-CA4CE4E941F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8F50-417C-426D-A2F8-5E46DD9B0624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54D7-2188-4F66-940A-6307886EA1B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0527A-1591-4881-AB76-957D9A9E88A6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609D-1F36-4EAF-B601-05AD0DFCA7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C4FF9-C12C-48B4-9CCE-B9BE380A36DB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6FD73-F044-420D-A63C-CFACB9AC66D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E36C7-1C98-42E7-A895-AFA47D071253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F35B5-A2CB-49AA-A553-93187B26463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402CFB-3406-47BB-B121-86DEB4EC6F39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D16DF22-EB2B-4FAD-83B9-3FB7FE14297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2070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1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2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3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4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5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6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7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8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79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80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81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grpSp>
        <p:nvGrpSpPr>
          <p:cNvPr id="2051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2058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5937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59" name="Freeform 28"/>
            <p:cNvSpPr>
              <a:spLocks/>
            </p:cNvSpPr>
            <p:nvPr/>
          </p:nvSpPr>
          <p:spPr bwMode="auto">
            <a:xfrm>
              <a:off x="7061200" y="3771945"/>
              <a:ext cx="350838" cy="1310012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0" name="Freeform 29"/>
            <p:cNvSpPr>
              <a:spLocks/>
            </p:cNvSpPr>
            <p:nvPr/>
          </p:nvSpPr>
          <p:spPr bwMode="auto">
            <a:xfrm>
              <a:off x="7439025" y="5053021"/>
              <a:ext cx="357188" cy="820730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1" name="Freeform 30"/>
            <p:cNvSpPr>
              <a:spLocks/>
            </p:cNvSpPr>
            <p:nvPr/>
          </p:nvSpPr>
          <p:spPr bwMode="auto">
            <a:xfrm>
              <a:off x="7037388" y="3811403"/>
              <a:ext cx="457200" cy="1853219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2" name="Freeform 31"/>
            <p:cNvSpPr>
              <a:spLocks/>
            </p:cNvSpPr>
            <p:nvPr/>
          </p:nvSpPr>
          <p:spPr bwMode="auto">
            <a:xfrm>
              <a:off x="6992938" y="1263719"/>
              <a:ext cx="144462" cy="2508226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3" name="Freeform 32"/>
            <p:cNvSpPr>
              <a:spLocks/>
            </p:cNvSpPr>
            <p:nvPr/>
          </p:nvSpPr>
          <p:spPr bwMode="auto">
            <a:xfrm>
              <a:off x="7526338" y="5640947"/>
              <a:ext cx="111125" cy="232804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4" name="Freeform 33"/>
            <p:cNvSpPr>
              <a:spLocks/>
            </p:cNvSpPr>
            <p:nvPr/>
          </p:nvSpPr>
          <p:spPr bwMode="auto">
            <a:xfrm>
              <a:off x="7021513" y="3598329"/>
              <a:ext cx="68262" cy="424833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5" name="Freeform 34"/>
            <p:cNvSpPr>
              <a:spLocks/>
            </p:cNvSpPr>
            <p:nvPr/>
          </p:nvSpPr>
          <p:spPr bwMode="auto">
            <a:xfrm>
              <a:off x="7412038" y="2802588"/>
              <a:ext cx="1168400" cy="2250433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6" name="Freeform 35"/>
            <p:cNvSpPr>
              <a:spLocks/>
            </p:cNvSpPr>
            <p:nvPr/>
          </p:nvSpPr>
          <p:spPr bwMode="auto">
            <a:xfrm>
              <a:off x="7494588" y="5664622"/>
              <a:ext cx="100012" cy="209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7" name="Freeform 36"/>
            <p:cNvSpPr>
              <a:spLocks/>
            </p:cNvSpPr>
            <p:nvPr/>
          </p:nvSpPr>
          <p:spPr bwMode="auto">
            <a:xfrm>
              <a:off x="7412038" y="5081957"/>
              <a:ext cx="114300" cy="558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8" name="Freeform 37"/>
            <p:cNvSpPr>
              <a:spLocks/>
            </p:cNvSpPr>
            <p:nvPr/>
          </p:nvSpPr>
          <p:spPr bwMode="auto">
            <a:xfrm>
              <a:off x="7412038" y="4978050"/>
              <a:ext cx="31750" cy="189399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2069" name="Freeform 38"/>
            <p:cNvSpPr>
              <a:spLocks/>
            </p:cNvSpPr>
            <p:nvPr/>
          </p:nvSpPr>
          <p:spPr bwMode="auto">
            <a:xfrm>
              <a:off x="7439025" y="5434450"/>
              <a:ext cx="174625" cy="439301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3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0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98F83A-1C9A-4E1D-A0D5-0F5EA38A7210}" type="datetimeFigureOut">
              <a:rPr lang="es-MX"/>
              <a:pPr>
                <a:defRPr/>
              </a:pPr>
              <a:t>09/10/2018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7E89858-617A-44CE-9B11-D21AFFFD72C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  <p:sldLayoutId id="2147484098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ctrTitle"/>
          </p:nvPr>
        </p:nvSpPr>
        <p:spPr>
          <a:xfrm>
            <a:off x="1943100" y="2514600"/>
            <a:ext cx="6599238" cy="2262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6000" b="1" dirty="0" smtClean="0">
                <a:solidFill>
                  <a:schemeClr val="tx1"/>
                </a:solidFill>
              </a:rPr>
              <a:t> MÉXICO DURANTE EL VIRREINATO</a:t>
            </a:r>
          </a:p>
        </p:txBody>
      </p:sp>
      <p:sp>
        <p:nvSpPr>
          <p:cNvPr id="9219" name="2 Subtítulo"/>
          <p:cNvSpPr>
            <a:spLocks noGrp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s-MX" sz="1800" b="1" dirty="0" smtClean="0"/>
              <a:t>BLOQUE 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ES_tradnl" b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Áreas de influencia de la iglesia católica en Nueva España</a:t>
            </a:r>
            <a:endParaRPr lang="es-MX" smtClean="0"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47107" name="AutoShape 1"/>
          <p:cNvSpPr>
            <a:spLocks noChangeArrowheads="1"/>
          </p:cNvSpPr>
          <p:nvPr/>
        </p:nvSpPr>
        <p:spPr bwMode="auto">
          <a:xfrm>
            <a:off x="2700338" y="2349500"/>
            <a:ext cx="576262" cy="358775"/>
          </a:xfrm>
          <a:prstGeom prst="notchedRightArrow">
            <a:avLst>
              <a:gd name="adj1" fmla="val 37704"/>
              <a:gd name="adj2" fmla="val 49078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900113" y="1844675"/>
          <a:ext cx="7632700" cy="4430840"/>
        </p:xfrm>
        <a:graphic>
          <a:graphicData uri="http://schemas.openxmlformats.org/drawingml/2006/table">
            <a:tbl>
              <a:tblPr/>
              <a:tblGrid>
                <a:gridCol w="2232205"/>
                <a:gridCol w="504046"/>
                <a:gridCol w="4896449"/>
              </a:tblGrid>
              <a:tr h="1833416">
                <a:tc>
                  <a:txBody>
                    <a:bodyPr/>
                    <a:lstStyle/>
                    <a:p>
                      <a:pPr marL="2286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7472" indent="-347472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s-ES_tradnl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Educación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2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indent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Se encargaba de la enseñanza de los niños y jóvenes, tanto de criollos y españoles como de indígenas y mestizos.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9626">
                <a:tc>
                  <a:txBody>
                    <a:bodyPr/>
                    <a:lstStyle/>
                    <a:p>
                      <a:pPr marL="2286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400" b="0" i="0" u="none" strike="noStrike" kern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7472" indent="-347472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s-ES_tradnl" sz="2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Corporaciones 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400" b="0" i="0" u="none" strike="noStrike" kern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2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indent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Administraba las propiedades de cofradías y capellanías.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67670">
                <a:tc>
                  <a:txBody>
                    <a:bodyPr/>
                    <a:lstStyle/>
                    <a:p>
                      <a:pPr marL="2286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400" b="0" i="0" u="none" strike="noStrike" kern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7472" indent="-347472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r>
                        <a:rPr lang="es-ES_tradnl" sz="2400" b="0" i="0" u="none" strike="noStrike" kern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Economía 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2400" b="0" i="0" u="none" strike="noStrike" kern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2400" b="0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indent="0" algn="just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Era dueña de fincas y haciendas, fungía como prestamista de agricultores y comerciantes.</a:t>
                      </a:r>
                    </a:p>
                  </a:txBody>
                  <a:tcPr marL="28686" marR="28686" marT="4687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7118" name="AutoShape 1"/>
          <p:cNvSpPr>
            <a:spLocks noChangeArrowheads="1"/>
          </p:cNvSpPr>
          <p:nvPr/>
        </p:nvSpPr>
        <p:spPr bwMode="auto">
          <a:xfrm>
            <a:off x="2627313" y="5229225"/>
            <a:ext cx="576262" cy="360363"/>
          </a:xfrm>
          <a:prstGeom prst="notchedRightArrow">
            <a:avLst>
              <a:gd name="adj1" fmla="val 37704"/>
              <a:gd name="adj2" fmla="val 48862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  <p:sp>
        <p:nvSpPr>
          <p:cNvPr id="47119" name="AutoShape 1"/>
          <p:cNvSpPr>
            <a:spLocks noChangeArrowheads="1"/>
          </p:cNvSpPr>
          <p:nvPr/>
        </p:nvSpPr>
        <p:spPr bwMode="auto">
          <a:xfrm>
            <a:off x="2906713" y="4102100"/>
            <a:ext cx="576262" cy="360363"/>
          </a:xfrm>
          <a:prstGeom prst="notchedRightArrow">
            <a:avLst>
              <a:gd name="adj1" fmla="val 37704"/>
              <a:gd name="adj2" fmla="val 48862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b="1" smtClean="0"/>
              <a:t>LA ORGANIZACIÓN SOCIAL DE NUEVA ESPAÑA</a:t>
            </a:r>
          </a:p>
        </p:txBody>
      </p:sp>
      <p:sp>
        <p:nvSpPr>
          <p:cNvPr id="17411" name="2 Rectángulo"/>
          <p:cNvSpPr>
            <a:spLocks noChangeArrowheads="1"/>
          </p:cNvSpPr>
          <p:nvPr/>
        </p:nvSpPr>
        <p:spPr bwMode="auto">
          <a:xfrm>
            <a:off x="649317" y="2012944"/>
            <a:ext cx="82089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algn="just" eaLnBrk="1" hangingPunct="1">
              <a:buClr>
                <a:srgbClr val="0070C0"/>
              </a:buClr>
              <a:buSzPct val="148000"/>
              <a:buFont typeface="Webdings" pitchFamily="18" charset="2"/>
              <a:buChar char=""/>
              <a:defRPr/>
            </a:pPr>
            <a:r>
              <a:rPr lang="es-MX" sz="2400" dirty="0" smtClean="0">
                <a:latin typeface="Calibri" pitchFamily="34" charset="0"/>
                <a:cs typeface="Calibri" pitchFamily="34" charset="0"/>
              </a:rPr>
              <a:t>La colonización de México produjo el exterminio de una parte de la población nativa, la introducción de esclavos africanos, el surgimiento del mestizaje y la formación de una sociedad caracterizada por la desigualdad social.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  <a:p>
            <a:pPr marL="533400" indent="-533400" algn="just" eaLnBrk="1" hangingPunct="1">
              <a:buClr>
                <a:srgbClr val="0070C0"/>
              </a:buClr>
              <a:buSzPct val="148000"/>
              <a:buFont typeface="Webdings" pitchFamily="18" charset="2"/>
              <a:buChar char=""/>
              <a:defRPr/>
            </a:pPr>
            <a:endParaRPr lang="es-MX" sz="2400" dirty="0">
              <a:latin typeface="Calibri" pitchFamily="34" charset="0"/>
              <a:cs typeface="Calibri" pitchFamily="34" charset="0"/>
            </a:endParaRPr>
          </a:p>
          <a:p>
            <a:pPr marL="533400" indent="-533400" algn="just" eaLnBrk="1" hangingPunct="1">
              <a:buClr>
                <a:srgbClr val="0070C0"/>
              </a:buClr>
              <a:buSzPct val="148000"/>
              <a:buFont typeface="Webdings" pitchFamily="18" charset="2"/>
              <a:buChar char=""/>
              <a:defRPr/>
            </a:pPr>
            <a:r>
              <a:rPr lang="es-MX" sz="2400" dirty="0" smtClean="0">
                <a:latin typeface="Calibri" pitchFamily="34" charset="0"/>
                <a:cs typeface="Calibri" pitchFamily="34" charset="0"/>
              </a:rPr>
              <a:t>*El contacto entre los europeos y los indígenas durante la conquista y la posterior llegada de los esclavos negros provocó el surgimiento del </a:t>
            </a:r>
            <a:r>
              <a:rPr lang="es-MX" sz="2400" b="1" u="sng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MESTIZAJE</a:t>
            </a:r>
            <a:r>
              <a:rPr lang="es-MX" sz="2400" dirty="0" smtClean="0">
                <a:latin typeface="Calibri" pitchFamily="34" charset="0"/>
                <a:cs typeface="Calibri" pitchFamily="34" charset="0"/>
              </a:rPr>
              <a:t>, el cual se dio tanto en el aspecto biológico como en el cultural.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b="1" smtClean="0"/>
              <a:t>LA ORGANIZACIÓN SOCIAL DE NUEVA ESPAÑA</a:t>
            </a:r>
          </a:p>
        </p:txBody>
      </p:sp>
      <p:sp>
        <p:nvSpPr>
          <p:cNvPr id="17411" name="2 Rectángulo"/>
          <p:cNvSpPr>
            <a:spLocks noChangeArrowheads="1"/>
          </p:cNvSpPr>
          <p:nvPr/>
        </p:nvSpPr>
        <p:spPr bwMode="auto">
          <a:xfrm>
            <a:off x="1643042" y="2254789"/>
            <a:ext cx="7105671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just" eaLnBrk="1" hangingPunct="1">
              <a:buClr>
                <a:srgbClr val="0070C0"/>
              </a:buClr>
              <a:buSzPct val="148000"/>
              <a:buFont typeface="Webdings" pitchFamily="18" charset="2"/>
              <a:buChar char=""/>
              <a:defRPr/>
            </a:pPr>
            <a:r>
              <a:rPr lang="es-MX" sz="2400" dirty="0">
                <a:latin typeface="Calibri" pitchFamily="34" charset="0"/>
                <a:cs typeface="Calibri" pitchFamily="34" charset="0"/>
              </a:rPr>
              <a:t>De la mezcla de españoles, indígenas y africanos surgieron combinaciones étnicas que se denominaron </a:t>
            </a:r>
            <a:r>
              <a:rPr lang="es-MX" sz="2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CASTAS</a:t>
            </a:r>
            <a:r>
              <a:rPr lang="es-MX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MX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</a:p>
          <a:p>
            <a:pPr marL="533400" indent="-533400" algn="just" eaLnBrk="1" hangingPunct="1">
              <a:buClr>
                <a:srgbClr val="0070C0"/>
              </a:buClr>
              <a:buSzPct val="148000"/>
              <a:defRPr/>
            </a:pPr>
            <a:r>
              <a:rPr lang="es-MX" sz="2400" dirty="0">
                <a:latin typeface="Calibri" pitchFamily="34" charset="0"/>
                <a:cs typeface="Calibri" pitchFamily="34" charset="0"/>
                <a:sym typeface="Wingdings" pitchFamily="2" charset="2"/>
              </a:rPr>
              <a:t>	</a:t>
            </a:r>
            <a:r>
              <a:rPr lang="es-MX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Para 1810 sumaban casi 1 338 706 de habitantes en la Nueva España, representando el 22% de la población.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  <a:p>
            <a:pPr marL="533400" indent="-533400" algn="just" eaLnBrk="1" hangingPunct="1">
              <a:buClr>
                <a:srgbClr val="0070C0"/>
              </a:buClr>
              <a:buSzPct val="148000"/>
              <a:buFont typeface="Webdings" pitchFamily="18" charset="2"/>
              <a:buChar char=""/>
              <a:defRPr/>
            </a:pPr>
            <a:endParaRPr lang="es-MX" sz="2400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defRPr/>
            </a:pPr>
            <a:endParaRPr lang="es-MX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astas de la nueva espaÃ±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3689" y="0"/>
            <a:ext cx="486696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58114" cy="1281112"/>
          </a:xfrm>
        </p:spPr>
        <p:txBody>
          <a:bodyPr/>
          <a:lstStyle/>
          <a:p>
            <a:r>
              <a:rPr lang="es-MX" sz="3200" dirty="0" smtClean="0">
                <a:latin typeface="Calibri" pitchFamily="34" charset="0"/>
                <a:cs typeface="Calibri" pitchFamily="34" charset="0"/>
              </a:rPr>
              <a:t>El grupo social con mayores privilegios fue el de los españoles peninsulares (españoles puros) y criollos.</a:t>
            </a:r>
            <a:br>
              <a:rPr lang="es-MX" sz="3200" dirty="0" smtClean="0">
                <a:latin typeface="Calibri" pitchFamily="34" charset="0"/>
                <a:cs typeface="Calibri" pitchFamily="34" charset="0"/>
              </a:rPr>
            </a:br>
            <a:endParaRPr lang="es-ES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Los españoles peninsulares monopolizaron la riqueza colonial, ocupando los cargos más importantes de la administración novohispana, de la iglesia  y del ejército.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337307" y="1785926"/>
            <a:ext cx="3520973" cy="4721294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Los criollos, para 1810 eran casi un millón de personas, entre ellos hacendados, mineros medianos, rancheros prósperos, comerciantes y empresarios urbanos.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28794" y="0"/>
            <a:ext cx="6589200" cy="1280890"/>
          </a:xfrm>
        </p:spPr>
        <p:txBody>
          <a:bodyPr/>
          <a:lstStyle/>
          <a:p>
            <a:r>
              <a:rPr lang="es-ES" dirty="0" smtClean="0"/>
              <a:t>La economía novohispana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428728" y="1500174"/>
            <a:ext cx="735811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Agricultura y ganadería</a:t>
            </a:r>
          </a:p>
          <a:p>
            <a:r>
              <a:rPr lang="es-ES" sz="2000" dirty="0" smtClean="0"/>
              <a:t>Tras la conquista se introdujeron nuevas especies animales, entre ellas el ganado caballar, vacuno, ovino y porcino, siendo estos dos últimos los principales.</a:t>
            </a:r>
          </a:p>
          <a:p>
            <a:endParaRPr lang="es-ES" sz="2000" dirty="0" smtClean="0"/>
          </a:p>
          <a:p>
            <a:r>
              <a:rPr lang="es-ES" sz="2000" b="1" dirty="0" smtClean="0"/>
              <a:t>Manufacturas (talleres artesanales y trapiches</a:t>
            </a:r>
          </a:p>
          <a:p>
            <a:r>
              <a:rPr lang="es-ES" sz="2000" dirty="0" smtClean="0"/>
              <a:t>Destinado a suministrar a los centros urbanos, desarrollando una gran variedad de procesados </a:t>
            </a:r>
            <a:r>
              <a:rPr lang="es-ES" sz="2000" dirty="0" err="1" smtClean="0"/>
              <a:t>agroganaderos</a:t>
            </a:r>
            <a:r>
              <a:rPr lang="es-ES" sz="2000" dirty="0" smtClean="0"/>
              <a:t>. La más importante de estas actividades fue la obrajera, destinada a fabricar vestidos y cobijas de lana y algodón.</a:t>
            </a:r>
          </a:p>
          <a:p>
            <a:endParaRPr lang="es-ES" sz="2000" dirty="0" smtClean="0"/>
          </a:p>
          <a:p>
            <a:r>
              <a:rPr lang="es-ES" sz="2000" b="1" dirty="0" smtClean="0"/>
              <a:t>Minería</a:t>
            </a:r>
          </a:p>
          <a:p>
            <a:r>
              <a:rPr lang="es-ES" sz="2000" dirty="0" smtClean="0"/>
              <a:t>Todo lo que se extraía en metales preciosos, en particular la plata, se exportaba como moneda acuñada a España y al oriente. Los mineros llegaron a amasar grandes fortunas, comprando títulos de nobleza.</a:t>
            </a:r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 COLONIZACIÓN Y PRIMEROS TIPOS DE ASENTAMIENTO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2 Rectángulo"/>
          <p:cNvSpPr>
            <a:spLocks noGrp="1"/>
          </p:cNvSpPr>
          <p:nvPr>
            <p:ph idx="1"/>
          </p:nvPr>
        </p:nvSpPr>
        <p:spPr>
          <a:xfrm>
            <a:off x="2282825" y="2492375"/>
            <a:ext cx="6251575" cy="3683000"/>
          </a:xfrm>
        </p:spPr>
        <p:txBody>
          <a:bodyPr rtlCol="0">
            <a:spAutoFit/>
          </a:bodyPr>
          <a:lstStyle/>
          <a:p>
            <a:pPr marL="266700" indent="-26670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Tras la conquista de México-Tenochtitlan, siguió la colonización española y el surgimiento de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Nueva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España como proyecto político.</a:t>
            </a:r>
          </a:p>
          <a:p>
            <a:pPr marL="266700" indent="-26670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66700" indent="-26670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Miles de españoles </a:t>
            </a:r>
            <a:r>
              <a:rPr lang="es-ES_tradn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con diversos 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oficios y profesiones migraron hacia México.</a:t>
            </a:r>
          </a:p>
          <a:p>
            <a:pPr marL="266700" indent="-26670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s-ES_tradnl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66700" indent="-26670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 primera forma de organización territorial y posesión de la tierra, impuesta por los españoles fue </a:t>
            </a:r>
            <a:r>
              <a:rPr lang="es-ES_tradnl" sz="2000" b="1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la encomienda</a:t>
            </a:r>
            <a:r>
              <a:rPr lang="es-ES_tradn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b="1" smtClean="0"/>
              <a:t>LAS FUERZAS POLÍTICAS DE NUEVA ESPAÑA</a:t>
            </a:r>
          </a:p>
        </p:txBody>
      </p:sp>
      <p:sp>
        <p:nvSpPr>
          <p:cNvPr id="37891" name="3 CuadroTexto"/>
          <p:cNvSpPr txBox="1">
            <a:spLocks noChangeArrowheads="1"/>
          </p:cNvSpPr>
          <p:nvPr/>
        </p:nvSpPr>
        <p:spPr bwMode="auto">
          <a:xfrm>
            <a:off x="684213" y="2060575"/>
            <a:ext cx="45354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MX" sz="2200" dirty="0">
                <a:latin typeface="Calibri" pitchFamily="34" charset="0"/>
              </a:rPr>
              <a:t>Consumada la conquista de </a:t>
            </a:r>
            <a:r>
              <a:rPr lang="es-MX" sz="2200" dirty="0" err="1">
                <a:latin typeface="Calibri" pitchFamily="34" charset="0"/>
              </a:rPr>
              <a:t>Tenochtitlan</a:t>
            </a:r>
            <a:r>
              <a:rPr lang="es-MX" sz="2200" dirty="0">
                <a:latin typeface="Calibri" pitchFamily="34" charset="0"/>
              </a:rPr>
              <a:t>, Cortés repartió tierras en forma de</a:t>
            </a:r>
            <a:r>
              <a:rPr lang="es-MX" sz="2200" dirty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s-MX" sz="2200" dirty="0" smtClean="0">
                <a:solidFill>
                  <a:srgbClr val="FF0066"/>
                </a:solidFill>
                <a:latin typeface="Calibri" pitchFamily="34" charset="0"/>
              </a:rPr>
              <a:t>*</a:t>
            </a:r>
            <a:r>
              <a:rPr lang="es-MX" sz="2200" b="1" dirty="0" smtClean="0">
                <a:solidFill>
                  <a:srgbClr val="FF0066"/>
                </a:solidFill>
                <a:latin typeface="Calibri" pitchFamily="34" charset="0"/>
              </a:rPr>
              <a:t>ENCOMIENDAS</a:t>
            </a:r>
            <a:r>
              <a:rPr lang="es-MX" sz="2200" dirty="0" smtClean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es-MX" sz="2200" dirty="0">
                <a:latin typeface="Calibri" pitchFamily="34" charset="0"/>
              </a:rPr>
              <a:t>a los conquistadores.</a:t>
            </a:r>
          </a:p>
        </p:txBody>
      </p:sp>
      <p:sp>
        <p:nvSpPr>
          <p:cNvPr id="37892" name="4 CuadroTexto"/>
          <p:cNvSpPr txBox="1">
            <a:spLocks noChangeArrowheads="1"/>
          </p:cNvSpPr>
          <p:nvPr/>
        </p:nvSpPr>
        <p:spPr bwMode="auto">
          <a:xfrm>
            <a:off x="687388" y="4505325"/>
            <a:ext cx="7848600" cy="1446213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MX" sz="2200">
                <a:latin typeface="Calibri" pitchFamily="34" charset="0"/>
              </a:rPr>
              <a:t>Forma de explotación de la tierra y el trabajo mediante la cual los nativos (encomendados) debían pagar al (encomendero) conquistador los tributos o trabajo que debían al rey a cambio de protección y evangelización.</a:t>
            </a:r>
          </a:p>
        </p:txBody>
      </p:sp>
      <p:sp>
        <p:nvSpPr>
          <p:cNvPr id="7" name="6 Flecha a la derecha con bandas"/>
          <p:cNvSpPr/>
          <p:nvPr/>
        </p:nvSpPr>
        <p:spPr>
          <a:xfrm rot="5400000">
            <a:off x="3131344" y="3429794"/>
            <a:ext cx="792162" cy="647700"/>
          </a:xfrm>
          <a:prstGeom prst="striped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pic>
        <p:nvPicPr>
          <p:cNvPr id="37894" name="7 Imagen" descr="ENCOMIEND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00213"/>
            <a:ext cx="2882900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8915" name="2 Rectángulo"/>
          <p:cNvSpPr>
            <a:spLocks noChangeArrowheads="1"/>
          </p:cNvSpPr>
          <p:nvPr/>
        </p:nvSpPr>
        <p:spPr bwMode="auto">
          <a:xfrm>
            <a:off x="539750" y="1989138"/>
            <a:ext cx="58134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_tradnl" sz="2300">
                <a:latin typeface="Calibri" pitchFamily="34" charset="0"/>
              </a:rPr>
              <a:t>Después de la Conquista, la clase gobernante indígena continuó a la cabeza de los pueblos. Posteriormente, con las modificaciones administrativas, irían perdiendo poder.</a:t>
            </a:r>
            <a:endParaRPr lang="es-MX" sz="2300">
              <a:latin typeface="Calibri" pitchFamily="34" charset="0"/>
            </a:endParaRPr>
          </a:p>
        </p:txBody>
      </p:sp>
      <p:sp>
        <p:nvSpPr>
          <p:cNvPr id="38916" name="4 Rectángulo"/>
          <p:cNvSpPr>
            <a:spLocks noChangeArrowheads="1"/>
          </p:cNvSpPr>
          <p:nvPr/>
        </p:nvSpPr>
        <p:spPr bwMode="auto">
          <a:xfrm>
            <a:off x="2700338" y="4292600"/>
            <a:ext cx="58134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_tradnl" sz="2300">
                <a:latin typeface="Calibri" pitchFamily="34" charset="0"/>
              </a:rPr>
              <a:t>Cortés estableció su gobierno, a nombre de los reyes españoles, como capitán general y gobernador de Nueva España, cargo que le fue ratificado en 1522 por la Corona.</a:t>
            </a:r>
            <a:endParaRPr lang="es-MX" sz="230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9939" name="6 Rectángulo"/>
          <p:cNvSpPr>
            <a:spLocks noChangeArrowheads="1"/>
          </p:cNvSpPr>
          <p:nvPr/>
        </p:nvSpPr>
        <p:spPr bwMode="auto">
          <a:xfrm>
            <a:off x="539750" y="2133600"/>
            <a:ext cx="58134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_tradnl" sz="2300" dirty="0">
                <a:latin typeface="Calibri" pitchFamily="34" charset="0"/>
              </a:rPr>
              <a:t>Los conquistadores convertidos en encomenderos, acumulaban riquezas y poder arbitrariamente, por lo que la Corona decidió limitarlos nombrando </a:t>
            </a:r>
            <a:r>
              <a:rPr lang="es-ES_tradnl" sz="2300" b="1" dirty="0" smtClean="0">
                <a:solidFill>
                  <a:srgbClr val="FF0066"/>
                </a:solidFill>
                <a:latin typeface="Calibri" pitchFamily="34" charset="0"/>
              </a:rPr>
              <a:t>*AUDIENCIAS</a:t>
            </a:r>
            <a:r>
              <a:rPr lang="es-ES_tradnl" sz="2300" dirty="0" smtClean="0">
                <a:latin typeface="Calibri" pitchFamily="34" charset="0"/>
              </a:rPr>
              <a:t>.</a:t>
            </a:r>
            <a:endParaRPr lang="es-MX" sz="2300" dirty="0">
              <a:latin typeface="Calibri" pitchFamily="34" charset="0"/>
            </a:endParaRPr>
          </a:p>
        </p:txBody>
      </p:sp>
      <p:sp>
        <p:nvSpPr>
          <p:cNvPr id="8" name="7 Flecha a la derecha con bandas"/>
          <p:cNvSpPr/>
          <p:nvPr/>
        </p:nvSpPr>
        <p:spPr>
          <a:xfrm rot="5400000">
            <a:off x="3707607" y="3861594"/>
            <a:ext cx="792162" cy="647700"/>
          </a:xfrm>
          <a:prstGeom prst="striped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39941" name="8 CuadroTexto"/>
          <p:cNvSpPr txBox="1">
            <a:spLocks noChangeArrowheads="1"/>
          </p:cNvSpPr>
          <p:nvPr/>
        </p:nvSpPr>
        <p:spPr bwMode="auto">
          <a:xfrm>
            <a:off x="755650" y="5013325"/>
            <a:ext cx="7848600" cy="1108075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MX" sz="2200">
                <a:latin typeface="Calibri" pitchFamily="34" charset="0"/>
              </a:rPr>
              <a:t>Forma de organización política compuesta por un presidente y 4 oidores o jueces que resolvían problemas de gobierno y justicia. Máximos tribunales.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b="1" smtClean="0"/>
              <a:t>FORMAS DE GOBIERNO DE NUEVA ESPAÑA</a:t>
            </a:r>
          </a:p>
        </p:txBody>
      </p:sp>
      <p:sp>
        <p:nvSpPr>
          <p:cNvPr id="8" name="7 Flecha a la derecha con bandas"/>
          <p:cNvSpPr/>
          <p:nvPr/>
        </p:nvSpPr>
        <p:spPr>
          <a:xfrm rot="5400000">
            <a:off x="4260851" y="3635375"/>
            <a:ext cx="576262" cy="503237"/>
          </a:xfrm>
          <a:prstGeom prst="striped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40964" name="8 CuadroTexto"/>
          <p:cNvSpPr txBox="1">
            <a:spLocks noChangeArrowheads="1"/>
          </p:cNvSpPr>
          <p:nvPr/>
        </p:nvSpPr>
        <p:spPr bwMode="auto">
          <a:xfrm>
            <a:off x="314325" y="4229100"/>
            <a:ext cx="8467725" cy="25860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MX" sz="2200">
                <a:latin typeface="Calibri" pitchFamily="34" charset="0"/>
              </a:rPr>
              <a:t>El máximo poder político en Nueva España era el rey de España.</a:t>
            </a:r>
          </a:p>
          <a:p>
            <a:pPr algn="just" eaLnBrk="1" hangingPunct="1"/>
            <a:endParaRPr lang="es-MX" sz="2200">
              <a:latin typeface="Calibri" pitchFamily="34" charset="0"/>
            </a:endParaRPr>
          </a:p>
          <a:p>
            <a:pPr algn="just" eaLnBrk="1" hangingPunct="1"/>
            <a:r>
              <a:rPr lang="es-MX" sz="2200">
                <a:latin typeface="Calibri" pitchFamily="34" charset="0"/>
              </a:rPr>
              <a:t>En 1524 se creó el </a:t>
            </a:r>
            <a:r>
              <a:rPr lang="es-MX" sz="2200" b="1">
                <a:solidFill>
                  <a:srgbClr val="FF0066"/>
                </a:solidFill>
                <a:latin typeface="Calibri" pitchFamily="34" charset="0"/>
              </a:rPr>
              <a:t>REAL Y SUPREMO CONSEJO DE INDIAS</a:t>
            </a:r>
            <a:r>
              <a:rPr lang="es-MX" sz="2200">
                <a:latin typeface="Calibri" pitchFamily="34" charset="0"/>
              </a:rPr>
              <a:t>, que junto con el Monarca</a:t>
            </a:r>
            <a:r>
              <a:rPr lang="es-ES" sz="2400">
                <a:latin typeface="Tw Cen MT" pitchFamily="34" charset="0"/>
              </a:rPr>
              <a:t> español era la autoridad superior directa al virrey en Nueva España. Se encargaba de asesorar al rey en asuntos concernientes a sus territorios en América, expedía nombramientos, promulgaba leyes, coordinaba las exploraciones, etc.</a:t>
            </a:r>
            <a:endParaRPr lang="es-MX" sz="2400">
              <a:latin typeface="Tw Cen MT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042988" y="1700213"/>
          <a:ext cx="6985000" cy="239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5201"/>
                <a:gridCol w="516979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FORMAS DE GOBIERNO</a:t>
                      </a:r>
                      <a:endParaRPr lang="es-MX" dirty="0"/>
                    </a:p>
                  </a:txBody>
                  <a:tcPr marL="91443" marR="91443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1521-1524</a:t>
                      </a:r>
                      <a:endParaRPr lang="es-MX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MARQUESADO</a:t>
                      </a:r>
                      <a:r>
                        <a:rPr lang="es-MX" baseline="0" dirty="0" smtClean="0"/>
                        <a:t> DE HERNÁN CORTÉS</a:t>
                      </a:r>
                      <a:endParaRPr lang="es-MX" dirty="0"/>
                    </a:p>
                  </a:txBody>
                  <a:tcPr marL="91443" marR="914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1524-1530</a:t>
                      </a:r>
                      <a:endParaRPr lang="es-MX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1RA AUDIENCIA.</a:t>
                      </a:r>
                      <a:r>
                        <a:rPr lang="es-MX" baseline="0" dirty="0" smtClean="0"/>
                        <a:t> PRESIDENTE: NUÑO DE GUZMÁN</a:t>
                      </a:r>
                      <a:endParaRPr lang="es-MX" dirty="0"/>
                    </a:p>
                  </a:txBody>
                  <a:tcPr marL="91443" marR="914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1531-1535</a:t>
                      </a:r>
                      <a:endParaRPr lang="es-MX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2DA AUDIENCIA. PRESIDENTE: SEBASTIAN RAMÍREZ DE FUENLEAL</a:t>
                      </a:r>
                      <a:endParaRPr lang="es-MX" dirty="0"/>
                    </a:p>
                  </a:txBody>
                  <a:tcPr marL="91443" marR="9144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1535-1821</a:t>
                      </a:r>
                      <a:endParaRPr lang="es-MX" dirty="0"/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VIRREINATO</a:t>
                      </a:r>
                      <a:r>
                        <a:rPr lang="es-MX" baseline="0" dirty="0" smtClean="0"/>
                        <a:t> Y REAL AUDIENCIA</a:t>
                      </a:r>
                      <a:endParaRPr lang="es-MX" dirty="0"/>
                    </a:p>
                  </a:txBody>
                  <a:tcPr marL="91443" marR="91443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dirty="0" smtClean="0"/>
              <a:t>*EL VIRREINATO</a:t>
            </a:r>
          </a:p>
        </p:txBody>
      </p:sp>
      <p:sp>
        <p:nvSpPr>
          <p:cNvPr id="41987" name="4 CuadroTexto"/>
          <p:cNvSpPr txBox="1">
            <a:spLocks noChangeArrowheads="1"/>
          </p:cNvSpPr>
          <p:nvPr/>
        </p:nvSpPr>
        <p:spPr bwMode="auto">
          <a:xfrm>
            <a:off x="671513" y="1730375"/>
            <a:ext cx="7848600" cy="30480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" sz="2400">
                <a:latin typeface="Calibri" pitchFamily="34" charset="0"/>
              </a:rPr>
              <a:t>Se le llama virreinato al sistema político-administrativo en que una persona designada por el monarca gobernaba en su nombre, además de que administraba sus posesiones y rentas. Su periodo de gobierno era limitado y esa sustituido a voluntad del monarca.</a:t>
            </a:r>
          </a:p>
          <a:p>
            <a:pPr algn="just" eaLnBrk="1" hangingPunct="1"/>
            <a:endParaRPr lang="es-ES" sz="2400">
              <a:latin typeface="Calibri" pitchFamily="34" charset="0"/>
            </a:endParaRPr>
          </a:p>
          <a:p>
            <a:pPr algn="just" eaLnBrk="1" hangingPunct="1"/>
            <a:r>
              <a:rPr lang="es-ES" sz="2400">
                <a:latin typeface="Calibri" pitchFamily="34" charset="0"/>
              </a:rPr>
              <a:t>El primer virrey de Nueva España fue don Antonio de Mendoza, nombrado en 1535.</a:t>
            </a:r>
            <a:endParaRPr lang="es-MX" sz="2400">
              <a:latin typeface="Calibri" pitchFamily="34" charset="0"/>
            </a:endParaRPr>
          </a:p>
        </p:txBody>
      </p:sp>
      <p:pic>
        <p:nvPicPr>
          <p:cNvPr id="41988" name="3 Imagen" descr="LOGO PERITO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1963" y="4370388"/>
            <a:ext cx="189865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MX" b="1" smtClean="0"/>
              <a:t>LEGISLACIÓN EN LA NUEVA ESPAÑA</a:t>
            </a:r>
          </a:p>
        </p:txBody>
      </p:sp>
      <p:sp>
        <p:nvSpPr>
          <p:cNvPr id="43011" name="2 CuadroTexto"/>
          <p:cNvSpPr txBox="1">
            <a:spLocks noChangeArrowheads="1"/>
          </p:cNvSpPr>
          <p:nvPr/>
        </p:nvSpPr>
        <p:spPr bwMode="auto">
          <a:xfrm>
            <a:off x="611188" y="1989138"/>
            <a:ext cx="7848600" cy="34163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_tradnl" sz="2400" dirty="0">
                <a:latin typeface="Calibri" pitchFamily="34" charset="0"/>
              </a:rPr>
              <a:t>Las </a:t>
            </a:r>
            <a:r>
              <a:rPr lang="es-ES_tradnl" sz="2400" b="1" dirty="0">
                <a:solidFill>
                  <a:srgbClr val="FF0066"/>
                </a:solidFill>
                <a:latin typeface="Calibri" pitchFamily="34" charset="0"/>
              </a:rPr>
              <a:t>LEYES NUEVAS DE INDIAS </a:t>
            </a:r>
            <a:r>
              <a:rPr lang="es-ES_tradnl" sz="2400" dirty="0">
                <a:latin typeface="Calibri" pitchFamily="34" charset="0"/>
              </a:rPr>
              <a:t>fueron disposiciones legales suscritas por Carlos V en 1542, que abolían la esclavitud indígena, la servidumbre personal de los indios y ponía fin a las encomiendas. No obstante, estas prohibiciones fueron ignoradas por la mayoría de los españoles en América.</a:t>
            </a:r>
          </a:p>
          <a:p>
            <a:pPr algn="just" eaLnBrk="1" hangingPunct="1"/>
            <a:endParaRPr lang="es-ES_tradnl" sz="2400" dirty="0">
              <a:latin typeface="Calibri" pitchFamily="34" charset="0"/>
            </a:endParaRPr>
          </a:p>
          <a:p>
            <a:pPr algn="just" eaLnBrk="1" hangingPunct="1"/>
            <a:r>
              <a:rPr lang="es-ES_tradnl" sz="2400" dirty="0" smtClean="0">
                <a:latin typeface="Calibri" pitchFamily="34" charset="0"/>
              </a:rPr>
              <a:t>*En </a:t>
            </a:r>
            <a:r>
              <a:rPr lang="es-ES_tradnl" sz="2400" dirty="0">
                <a:latin typeface="Calibri" pitchFamily="34" charset="0"/>
              </a:rPr>
              <a:t>1549, se inició un sistema político llamado </a:t>
            </a:r>
            <a:r>
              <a:rPr lang="es-ES_tradnl" sz="2400" b="1" dirty="0">
                <a:solidFill>
                  <a:srgbClr val="FF0066"/>
                </a:solidFill>
                <a:latin typeface="Calibri" pitchFamily="34" charset="0"/>
              </a:rPr>
              <a:t>“REPARTIMIENTO”</a:t>
            </a:r>
            <a:r>
              <a:rPr lang="es-ES_tradnl" sz="2400" dirty="0">
                <a:latin typeface="Calibri" pitchFamily="34" charset="0"/>
              </a:rPr>
              <a:t>, que establecía que los indígenas debían ser remunerados por su trabajo.</a:t>
            </a:r>
            <a:endParaRPr lang="es-MX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s-ES_tradnl" b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Áreas de influencia de la iglesia católica en Nueva España</a:t>
            </a:r>
            <a:endParaRPr lang="es-MX" smtClean="0">
              <a:ea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55650" y="1435100"/>
          <a:ext cx="7993062" cy="3688080"/>
        </p:xfrm>
        <a:graphic>
          <a:graphicData uri="http://schemas.openxmlformats.org/drawingml/2006/table">
            <a:tbl>
              <a:tblPr/>
              <a:tblGrid>
                <a:gridCol w="2808373"/>
                <a:gridCol w="504067"/>
                <a:gridCol w="4680622"/>
              </a:tblGrid>
              <a:tr h="1341005">
                <a:tc>
                  <a:txBody>
                    <a:bodyPr/>
                    <a:lstStyle/>
                    <a:p>
                      <a:pPr marL="226695" algn="just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180975" algn="l"/>
                        </a:tabLst>
                      </a:pPr>
                      <a:r>
                        <a:rPr lang="es-ES_tradnl" sz="2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Autoridades virreinales</a:t>
                      </a:r>
                      <a:endParaRPr lang="es-MX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r>
                        <a:rPr lang="es-ES_tradnl" sz="2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Colaboraba e intervenía con las autoridades virreinales en la toma de decisiones de gobierno.</a:t>
                      </a:r>
                      <a:endParaRPr lang="es-MX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5754">
                <a:tc>
                  <a:txBody>
                    <a:bodyPr/>
                    <a:lstStyle/>
                    <a:p>
                      <a:pPr marL="226695" algn="just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180975" algn="l"/>
                        </a:tabLst>
                      </a:pPr>
                      <a:r>
                        <a:rPr lang="es-ES_tradnl" sz="2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Registro</a:t>
                      </a:r>
                      <a:endParaRPr lang="es-MX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r>
                        <a:rPr lang="es-ES_tradnl" sz="2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Llevaba la cuenta de nacimientos, matrimonios y defunciones.</a:t>
                      </a:r>
                      <a:endParaRPr lang="es-MX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1005">
                <a:tc>
                  <a:txBody>
                    <a:bodyPr/>
                    <a:lstStyle/>
                    <a:p>
                      <a:pPr marL="226695" algn="just">
                        <a:spcAft>
                          <a:spcPts val="0"/>
                        </a:spcAft>
                        <a:tabLst>
                          <a:tab pos="180975" algn="l"/>
                        </a:tabLs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180975" algn="l"/>
                        </a:tabLst>
                      </a:pPr>
                      <a:r>
                        <a:rPr lang="es-ES_tradnl" sz="2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*Santa </a:t>
                      </a:r>
                      <a:r>
                        <a:rPr lang="es-ES_tradnl" sz="22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INQUISICIÓN</a:t>
                      </a:r>
                      <a:endParaRPr lang="es-MX" sz="2200" b="1" u="sng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es-ES_tradnl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88900" indent="0" algn="just">
                        <a:spcAft>
                          <a:spcPts val="0"/>
                        </a:spcAft>
                      </a:pPr>
                      <a:r>
                        <a:rPr lang="es-ES_tradnl" sz="2200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Perseguía</a:t>
                      </a:r>
                      <a:r>
                        <a:rPr lang="es-ES_tradnl" sz="22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juzgaba y castigaba a los que profesaran una religión diferente a la católica.</a:t>
                      </a:r>
                      <a:endParaRPr lang="es-MX" sz="22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38916" marR="3891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6093" name="AutoShape 3"/>
          <p:cNvSpPr>
            <a:spLocks noChangeArrowheads="1"/>
          </p:cNvSpPr>
          <p:nvPr/>
        </p:nvSpPr>
        <p:spPr bwMode="auto">
          <a:xfrm>
            <a:off x="3567109" y="4143380"/>
            <a:ext cx="576263" cy="358775"/>
          </a:xfrm>
          <a:prstGeom prst="notchedRightArrow">
            <a:avLst>
              <a:gd name="adj1" fmla="val 37704"/>
              <a:gd name="adj2" fmla="val 49086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  <p:sp>
        <p:nvSpPr>
          <p:cNvPr id="46094" name="AutoShape 2"/>
          <p:cNvSpPr>
            <a:spLocks noChangeArrowheads="1"/>
          </p:cNvSpPr>
          <p:nvPr/>
        </p:nvSpPr>
        <p:spPr bwMode="auto">
          <a:xfrm>
            <a:off x="2484438" y="3141663"/>
            <a:ext cx="1366837" cy="376237"/>
          </a:xfrm>
          <a:prstGeom prst="notchedRightArrow">
            <a:avLst>
              <a:gd name="adj1" fmla="val 37704"/>
              <a:gd name="adj2" fmla="val 48809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  <p:sp>
        <p:nvSpPr>
          <p:cNvPr id="46095" name="AutoShape 1"/>
          <p:cNvSpPr>
            <a:spLocks noChangeArrowheads="1"/>
          </p:cNvSpPr>
          <p:nvPr/>
        </p:nvSpPr>
        <p:spPr bwMode="auto">
          <a:xfrm>
            <a:off x="2916238" y="1916113"/>
            <a:ext cx="935037" cy="376237"/>
          </a:xfrm>
          <a:prstGeom prst="notchedRightArrow">
            <a:avLst>
              <a:gd name="adj1" fmla="val 37704"/>
              <a:gd name="adj2" fmla="val 48796"/>
            </a:avLst>
          </a:prstGeom>
          <a:solidFill>
            <a:srgbClr val="FF00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s-ES">
              <a:latin typeface="Tw Cen MT" pitchFamily="34" charset="0"/>
            </a:endParaRPr>
          </a:p>
        </p:txBody>
      </p:sp>
      <p:sp>
        <p:nvSpPr>
          <p:cNvPr id="46096" name="9 Rectángulo"/>
          <p:cNvSpPr>
            <a:spLocks noChangeArrowheads="1"/>
          </p:cNvSpPr>
          <p:nvPr/>
        </p:nvSpPr>
        <p:spPr bwMode="auto">
          <a:xfrm>
            <a:off x="1276367" y="5373688"/>
            <a:ext cx="5724525" cy="1322387"/>
          </a:xfrm>
          <a:prstGeom prst="rect">
            <a:avLst/>
          </a:prstGeom>
          <a:noFill/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s-ES_tradnl" sz="2000" b="1" dirty="0">
                <a:latin typeface="Calibri" pitchFamily="34" charset="0"/>
              </a:rPr>
              <a:t>Institución fundada en 1571, para regular las prácticas religiosas y combatir a los grupos paganos</a:t>
            </a:r>
            <a:r>
              <a:rPr lang="es-MX" sz="2000" b="1" dirty="0">
                <a:latin typeface="Calibri" pitchFamily="34" charset="0"/>
              </a:rPr>
              <a:t>. Investigaba delitos como la herejía, hechicería, adulterio, blasfemia, entre otras</a:t>
            </a:r>
            <a:r>
              <a:rPr lang="es-MX" sz="2000" b="1" dirty="0" smtClean="0">
                <a:latin typeface="Calibri" pitchFamily="34" charset="0"/>
              </a:rPr>
              <a:t>.*</a:t>
            </a:r>
            <a:endParaRPr lang="es-MX" sz="2000" b="1" dirty="0">
              <a:latin typeface="Calibri" pitchFamily="34" charset="0"/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2395538" y="4581525"/>
            <a:ext cx="358775" cy="71913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3461</TotalTime>
  <Words>926</Words>
  <Application>Microsoft Office PowerPoint</Application>
  <PresentationFormat>Presentación en pantalla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Espiral</vt:lpstr>
      <vt:lpstr>1_Espiral</vt:lpstr>
      <vt:lpstr> MÉXICO DURANTE EL VIRREINATO</vt:lpstr>
      <vt:lpstr>LA COLONIZACIÓN Y PRIMEROS TIPOS DE ASENTAMIENTO</vt:lpstr>
      <vt:lpstr>LAS FUERZAS POLÍTICAS DE NUEVA ESPAÑA</vt:lpstr>
      <vt:lpstr>Diapositiva 4</vt:lpstr>
      <vt:lpstr>Diapositiva 5</vt:lpstr>
      <vt:lpstr>FORMAS DE GOBIERNO DE NUEVA ESPAÑA</vt:lpstr>
      <vt:lpstr>*EL VIRREINATO</vt:lpstr>
      <vt:lpstr>LEGISLACIÓN EN LA NUEVA ESPAÑA</vt:lpstr>
      <vt:lpstr>Áreas de influencia de la iglesia católica en Nueva España</vt:lpstr>
      <vt:lpstr>Áreas de influencia de la iglesia católica en Nueva España</vt:lpstr>
      <vt:lpstr>LA ORGANIZACIÓN SOCIAL DE NUEVA ESPAÑA</vt:lpstr>
      <vt:lpstr>Diapositiva 12</vt:lpstr>
      <vt:lpstr>LA ORGANIZACIÓN SOCIAL DE NUEVA ESPAÑA</vt:lpstr>
      <vt:lpstr>Diapositiva 14</vt:lpstr>
      <vt:lpstr>El grupo social con mayores privilegios fue el de los españoles peninsulares (españoles puros) y criollos. </vt:lpstr>
      <vt:lpstr>La economía novohispana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VIDA EN MÉXICO DURANTE EL VIRREINATO</dc:title>
  <dc:creator>LAURA</dc:creator>
  <cp:lastModifiedBy>Olga</cp:lastModifiedBy>
  <cp:revision>37</cp:revision>
  <dcterms:created xsi:type="dcterms:W3CDTF">2012-04-24T03:56:35Z</dcterms:created>
  <dcterms:modified xsi:type="dcterms:W3CDTF">2018-10-10T12:59:05Z</dcterms:modified>
</cp:coreProperties>
</file>