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70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Frank Ruhl Libre Medium" charset="-79"/>
      <p:regular r:id="rId17"/>
      <p:bold r:id="rId18"/>
    </p:embeddedFont>
    <p:embeddedFont>
      <p:font typeface="Frank Ruhl Libre" charset="-79"/>
      <p:regular r:id="rId19"/>
      <p:bold r:id="rId20"/>
    </p:embeddedFont>
    <p:embeddedFont>
      <p:font typeface="Libre Baskerville" charset="0"/>
      <p:regular r:id="rId21"/>
      <p:bold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3FAC5D6-93F9-4E65-8E84-1B046F2CA7B0}">
  <a:tblStyle styleId="{33FAC5D6-93F9-4E65-8E84-1B046F2CA7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54" name="Google Shape;154;p11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6" name="Google Shape;156;p11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7" name="Google Shape;15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25" name="Google Shape;25;p3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27;p3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28" name="Google Shape;28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33" name="Google Shape;33;p3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41" name="Google Shape;41;p4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Google Shape;43;p4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4" name="Google Shape;4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/>
          <p:nvPr/>
        </p:nvSpPr>
        <p:spPr>
          <a:xfrm>
            <a:off x="3593400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</a:t>
            </a:r>
            <a:endParaRPr sz="7200">
              <a:solidFill>
                <a:srgbClr val="B0C6D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325492" y="304925"/>
            <a:ext cx="4511142" cy="4526109"/>
            <a:chOff x="2316267" y="304925"/>
            <a:chExt cx="4511142" cy="4526109"/>
          </a:xfrm>
        </p:grpSpPr>
        <p:sp>
          <p:nvSpPr>
            <p:cNvPr id="68" name="Google Shape;68;p6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" name="Google Shape;70;p6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71" name="Google Shape;7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6"/>
          <p:cNvGrpSpPr/>
          <p:nvPr/>
        </p:nvGrpSpPr>
        <p:grpSpPr>
          <a:xfrm>
            <a:off x="796444" y="1424044"/>
            <a:ext cx="277537" cy="277654"/>
            <a:chOff x="1191725" y="238125"/>
            <a:chExt cx="5236550" cy="5238750"/>
          </a:xfrm>
        </p:grpSpPr>
        <p:sp>
          <p:nvSpPr>
            <p:cNvPr id="74" name="Google Shape;74;p6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85" name="Google Shape;85;p7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Google Shape;87;p7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88" name="Google Shape;8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7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91" name="Google Shape;91;p7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8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03" name="Google Shape;103;p8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" name="Google Shape;105;p8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06" name="Google Shape;10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8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09" name="Google Shape;109;p8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2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3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22" name="Google Shape;122;p9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4" name="Google Shape;124;p9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25" name="Google Shape;12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9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28" name="Google Shape;128;p9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0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38" name="Google Shape;138;p10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" name="Google Shape;140;p10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1" name="Google Shape;14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0"/>
          <p:cNvGrpSpPr/>
          <p:nvPr/>
        </p:nvGrpSpPr>
        <p:grpSpPr>
          <a:xfrm>
            <a:off x="4433231" y="3823844"/>
            <a:ext cx="277537" cy="277654"/>
            <a:chOff x="1191725" y="238125"/>
            <a:chExt cx="5236550" cy="5238750"/>
          </a:xfrm>
        </p:grpSpPr>
        <p:sp>
          <p:nvSpPr>
            <p:cNvPr id="144" name="Google Shape;144;p10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8A9BA6"/>
              </a:buClr>
              <a:buSzPts val="1400"/>
              <a:buNone/>
              <a:defRPr sz="1400" i="1">
                <a:solidFill>
                  <a:srgbClr val="8A9BA6"/>
                </a:solidFill>
              </a:defRPr>
            </a:lvl1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GOBIERNOS TOTALITARIOS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1">
                    <a:lumMod val="75000"/>
                  </a:schemeClr>
                </a:solidFill>
              </a:rPr>
              <a:t>EL FALANGISMO EN ESPAÑA</a:t>
            </a:r>
            <a:endParaRPr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8" name="Google Shape;258;p23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Falange española surgió con el establecimiento de la Segunda República Española en 1931.</a:t>
            </a:r>
          </a:p>
          <a:p>
            <a:r>
              <a:rPr lang="es-ES" dirty="0" smtClean="0"/>
              <a:t>Se apoyó en el nacional-sindicalismo que inspiró a obreros y jóvenes a integrarse al partido.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>
            <a:spLocks noGrp="1"/>
          </p:cNvSpPr>
          <p:nvPr>
            <p:ph type="ctrTitle" idx="4294967295"/>
          </p:nvPr>
        </p:nvSpPr>
        <p:spPr>
          <a:xfrm>
            <a:off x="685800" y="857238"/>
            <a:ext cx="7772400" cy="1159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dirty="0" smtClean="0">
                <a:solidFill>
                  <a:srgbClr val="FFFFFF"/>
                </a:solidFill>
              </a:rPr>
              <a:t>L</a:t>
            </a:r>
            <a:r>
              <a:rPr lang="en" sz="6600" dirty="0" smtClean="0">
                <a:solidFill>
                  <a:srgbClr val="FFFFFF"/>
                </a:solidFill>
              </a:rPr>
              <a:t>a Guerra Civil española</a:t>
            </a:r>
            <a:endParaRPr sz="6600">
              <a:solidFill>
                <a:srgbClr val="FFFFFF"/>
              </a:solidFill>
            </a:endParaRPr>
          </a:p>
        </p:txBody>
      </p:sp>
      <p:sp>
        <p:nvSpPr>
          <p:cNvPr id="310" name="Google Shape;310;p28"/>
          <p:cNvSpPr txBox="1">
            <a:spLocks noGrp="1"/>
          </p:cNvSpPr>
          <p:nvPr>
            <p:ph type="subTitle" idx="4294967295"/>
          </p:nvPr>
        </p:nvSpPr>
        <p:spPr>
          <a:xfrm>
            <a:off x="428596" y="2143122"/>
            <a:ext cx="8429684" cy="27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stalló en 1936 cuando la policía asesinó a José Calvo Sotelo.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e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 grupos que se enfrentaron:</a:t>
            </a:r>
            <a:r>
              <a:rPr lang="e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acionalistas, lidereados por el general Frncisco Franco, apoyados por Italia y Alemania.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endParaRPr lang="en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epublicanos, quienes recibieron el apoyo de la URSS.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 abril de 1939 la Guerra Civil había finalizado.</a:t>
            </a:r>
            <a:endParaRPr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1" name="Google Shape;311;p2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MILITARISMO JAPONES</a:t>
            </a:r>
            <a:endParaRPr sz="4400"/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17" name="16 CuadroTexto"/>
          <p:cNvSpPr txBox="1"/>
          <p:nvPr/>
        </p:nvSpPr>
        <p:spPr>
          <a:xfrm>
            <a:off x="1214414" y="157161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En Japón el totalitarismo se configuró a partir de un conflicto de poder entre el emperador y los militares.</a:t>
            </a:r>
            <a:endParaRPr lang="es-E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ESTALINISMO</a:t>
            </a:r>
            <a:endParaRPr sz="3200"/>
          </a:p>
        </p:txBody>
      </p:sp>
      <p:sp>
        <p:nvSpPr>
          <p:cNvPr id="290" name="Google Shape;290;p2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5" name="4 CuadroTexto"/>
          <p:cNvSpPr txBox="1"/>
          <p:nvPr/>
        </p:nvSpPr>
        <p:spPr>
          <a:xfrm>
            <a:off x="1357290" y="1714494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Tras la muerte de Lenin en 1924, Stalin instauró un régimen totalitario.</a:t>
            </a:r>
          </a:p>
          <a:p>
            <a:endParaRPr lang="es-ES" sz="2000" dirty="0" smtClean="0"/>
          </a:p>
          <a:p>
            <a:r>
              <a:rPr lang="es-ES" sz="2000" dirty="0" smtClean="0"/>
              <a:t>Ordenó la colectivización de la </a:t>
            </a:r>
            <a:r>
              <a:rPr lang="es-ES" sz="2000" dirty="0" err="1" smtClean="0"/>
              <a:t>agricultira</a:t>
            </a:r>
            <a:r>
              <a:rPr lang="es-ES" sz="2000" dirty="0" smtClean="0"/>
              <a:t> y un proyecto para industrializar a la URSS. La producción se organizó en planes quinquenales.</a:t>
            </a:r>
            <a:endParaRPr lang="es-E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1308734" y="1092225"/>
            <a:ext cx="6583680" cy="313632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title" idx="4294967295"/>
          </p:nvPr>
        </p:nvSpPr>
        <p:spPr>
          <a:xfrm>
            <a:off x="1003200" y="617375"/>
            <a:ext cx="7137600" cy="32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CARACTERÍSTICAS GENERALES</a:t>
            </a:r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1"/>
          </p:nvPr>
        </p:nvSpPr>
        <p:spPr>
          <a:xfrm>
            <a:off x="1003200" y="1716125"/>
            <a:ext cx="7355014" cy="16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Los regímenes totalitarios no admiten la crítica ni la reflexión.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Recurren a la censura, la vigilancia, la persecución, la expatriación, el encarcelamiento, la tortura, el asesinato.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La autoridad se vuelve incuestionable.</a:t>
            </a:r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ctrTitle" idx="4294967295"/>
          </p:nvPr>
        </p:nvSpPr>
        <p:spPr>
          <a:xfrm>
            <a:off x="2050266" y="642924"/>
            <a:ext cx="65937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smtClean="0"/>
              <a:t>E</a:t>
            </a:r>
            <a:r>
              <a:rPr lang="en" sz="2400" dirty="0" smtClean="0"/>
              <a:t>l fascismo italiano</a:t>
            </a:r>
            <a:endParaRPr sz="2400"/>
          </a:p>
        </p:txBody>
      </p:sp>
      <p:sp>
        <p:nvSpPr>
          <p:cNvPr id="193" name="Google Shape;193;p16"/>
          <p:cNvSpPr txBox="1">
            <a:spLocks noGrp="1"/>
          </p:cNvSpPr>
          <p:nvPr>
            <p:ph type="subTitle" idx="4294967295"/>
          </p:nvPr>
        </p:nvSpPr>
        <p:spPr>
          <a:xfrm>
            <a:off x="2336018" y="1571618"/>
            <a:ext cx="65937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b="1" dirty="0" smtClean="0"/>
              <a:t>S</a:t>
            </a:r>
            <a:r>
              <a:rPr lang="en" sz="1800" b="1" dirty="0" smtClean="0"/>
              <a:t>urgió durante la Primera Guerra Mundial, en las organizaciones obreras italianas.</a:t>
            </a:r>
            <a:endParaRPr sz="1800" b="1"/>
          </a:p>
        </p:txBody>
      </p:sp>
      <p:sp>
        <p:nvSpPr>
          <p:cNvPr id="195" name="Google Shape;195;p1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50178" name="Picture 2" descr="Resultado de imagen para mussol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8"/>
            <a:ext cx="3143272" cy="2357454"/>
          </a:xfrm>
          <a:prstGeom prst="diamond">
            <a:avLst/>
          </a:prstGeom>
          <a:noFill/>
        </p:spPr>
      </p:pic>
      <p:sp>
        <p:nvSpPr>
          <p:cNvPr id="7" name="Google Shape;193;p16"/>
          <p:cNvSpPr txBox="1">
            <a:spLocks/>
          </p:cNvSpPr>
          <p:nvPr/>
        </p:nvSpPr>
        <p:spPr>
          <a:xfrm>
            <a:off x="642910" y="2571750"/>
            <a:ext cx="7858180" cy="192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rank Ruhl Libre"/>
                <a:ea typeface="Frank Ruhl Libre"/>
                <a:cs typeface="Frank Ruhl Libre"/>
                <a:sym typeface="Frank Ruhl Libre"/>
              </a:rPr>
              <a:t>En 1919 se fundaron en Milán los </a:t>
            </a:r>
            <a:r>
              <a:rPr kumimoji="0" lang="es-E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rank Ruhl Libre"/>
                <a:ea typeface="Frank Ruhl Libre"/>
                <a:cs typeface="Frank Ruhl Libre"/>
                <a:sym typeface="Frank Ruhl Libre"/>
              </a:rPr>
              <a:t>Fasci</a:t>
            </a:r>
            <a:r>
              <a:rPr kumimoji="0" lang="es-E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rank Ruhl Libre"/>
                <a:ea typeface="Frank Ruhl Libre"/>
                <a:cs typeface="Frank Ruhl Libre"/>
                <a:sym typeface="Frank Ruhl Libre"/>
              </a:rPr>
              <a:t> di </a:t>
            </a:r>
            <a:r>
              <a:rPr kumimoji="0" lang="es-E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rank Ruhl Libre"/>
                <a:ea typeface="Frank Ruhl Libre"/>
                <a:cs typeface="Frank Ruhl Libre"/>
                <a:sym typeface="Frank Ruhl Libre"/>
              </a:rPr>
              <a:t>Combattimento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rank Ruhl Libre"/>
                <a:ea typeface="Frank Ruhl Libre"/>
                <a:cs typeface="Frank Ruhl Libre"/>
                <a:sym typeface="Frank Ruhl Libre"/>
              </a:rPr>
              <a:t>, antecedente inmediato del Partido Nacional Fascista Italiano,</a:t>
            </a:r>
            <a:r>
              <a:rPr kumimoji="0" lang="es-ES" sz="1800" b="1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rank Ruhl Libre"/>
                <a:ea typeface="Frank Ruhl Libre"/>
                <a:cs typeface="Frank Ruhl Libre"/>
                <a:sym typeface="Frank Ruhl Libre"/>
              </a:rPr>
              <a:t> el cual se fundó en 1921.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None/>
              <a:tabLst/>
              <a:defRPr/>
            </a:pPr>
            <a:endParaRPr lang="es-ES" sz="1800" b="1" baseline="0" dirty="0" smtClean="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None/>
              <a:tabLst/>
              <a:defRPr/>
            </a:pPr>
            <a:r>
              <a:rPr kumimoji="0" lang="es-ES" sz="1800" b="1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rank Ruhl Libre"/>
                <a:ea typeface="Frank Ruhl Libre"/>
                <a:cs typeface="Frank Ruhl Libre"/>
                <a:sym typeface="Frank Ruhl Libre"/>
              </a:rPr>
              <a:t>El fascismo más que una ideología, es una práctica de poder que se manifiesta en el control de la población. El chovinismo, es decir, el autoritarismo y el nacionalismo exacerbados son rasgos comunes.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body" idx="1"/>
          </p:nvPr>
        </p:nvSpPr>
        <p:spPr>
          <a:xfrm>
            <a:off x="714348" y="571486"/>
            <a:ext cx="7786742" cy="37525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 smtClean="0"/>
              <a:t>P</a:t>
            </a:r>
            <a:r>
              <a:rPr lang="en" sz="2000" dirty="0" smtClean="0"/>
              <a:t>ara reafirmar su poder, Mussolini, organizó a los escuadrones de asalto, también conocidos como “camisas negras”, que se convirtieron en el brazo armado del fascismo.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 smtClean="0"/>
              <a:t>T</a:t>
            </a:r>
            <a:r>
              <a:rPr lang="en" sz="2000" dirty="0" smtClean="0"/>
              <a:t>ras unas elecciones victoriosas, en 1925, Mussolini se declaró jefe de gobierno y primer ministro.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 smtClean="0"/>
              <a:t>E</a:t>
            </a:r>
            <a:r>
              <a:rPr lang="en" sz="2000" dirty="0" smtClean="0"/>
              <a:t>n 1929, se firmaron los Tratados de Letrán, en los cuales Mussolini reconocía la soberanía de la Santa Sede delimitando su territorio en el Vaticano.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 smtClean="0"/>
              <a:t>C</a:t>
            </a:r>
            <a:r>
              <a:rPr lang="en" sz="2000" dirty="0" smtClean="0"/>
              <a:t>onformó el Eje Berlín-Roma en 1936 con Alemania. Y firmó el Pacto Antikomitern reiterando al comunismo como enemigo compartido.</a:t>
            </a:r>
            <a:endParaRPr sz="2000"/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ctrTitle" idx="4294967295"/>
          </p:nvPr>
        </p:nvSpPr>
        <p:spPr>
          <a:xfrm>
            <a:off x="1214414" y="642924"/>
            <a:ext cx="6201832" cy="94548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 smtClean="0"/>
              <a:t>N</a:t>
            </a:r>
            <a:r>
              <a:rPr lang="en" sz="4800" dirty="0" smtClean="0"/>
              <a:t>acionalismo alemán</a:t>
            </a:r>
            <a:endParaRPr sz="4800"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4294967295"/>
          </p:nvPr>
        </p:nvSpPr>
        <p:spPr>
          <a:xfrm>
            <a:off x="857224" y="1714494"/>
            <a:ext cx="7358114" cy="25717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 smtClean="0"/>
              <a:t>El partido Nazi se fundó en 1920 debido al espíritu de las organizaciones obreras castigadas por efectos de la guerra y las restricciones económicas del Tratado de Versalles.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 smtClean="0"/>
              <a:t>Alemania y Francia lograron la firma de los Tratados de </a:t>
            </a:r>
            <a:r>
              <a:rPr lang="es-ES" dirty="0" err="1" smtClean="0"/>
              <a:t>Locarno</a:t>
            </a:r>
            <a:r>
              <a:rPr lang="es-ES" dirty="0" smtClean="0"/>
              <a:t> el 16 de octubre de 1925, delimitando y asegurando las fronteras entre las dos naciones.</a:t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 rot="2926328">
            <a:off x="7885638" y="2585470"/>
            <a:ext cx="228692" cy="21836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ctrTitle"/>
          </p:nvPr>
        </p:nvSpPr>
        <p:spPr>
          <a:xfrm>
            <a:off x="2786050" y="1428742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</a:t>
            </a:r>
            <a:r>
              <a:rPr lang="en" dirty="0" smtClean="0"/>
              <a:t>n 1921, Adolf Hitler fue nombrado líder del partido nacionalista.</a:t>
            </a:r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1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dirty="0" smtClean="0">
                <a:solidFill>
                  <a:srgbClr val="00B050"/>
                </a:solidFill>
              </a:rPr>
              <a:t>E</a:t>
            </a:r>
            <a:r>
              <a:rPr lang="en" sz="1900" dirty="0" smtClean="0">
                <a:solidFill>
                  <a:srgbClr val="00B050"/>
                </a:solidFill>
              </a:rPr>
              <a:t>n 1933, el presidente alemán Paul von Hindenburg nombró a Hitler canciller del Reich.</a:t>
            </a:r>
            <a:endParaRPr sz="19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body" idx="1"/>
          </p:nvPr>
        </p:nvSpPr>
        <p:spPr>
          <a:xfrm>
            <a:off x="2714612" y="1142990"/>
            <a:ext cx="3714776" cy="29559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" sz="2000" dirty="0" smtClean="0">
                <a:solidFill>
                  <a:schemeClr val="accent1">
                    <a:lumMod val="75000"/>
                  </a:schemeClr>
                </a:solidFill>
              </a:rPr>
              <a:t>as medidas totalitarias del gobierno nazi se sostuvieron con el apoyo de las secciones de asalto (SA), los escuadrones de defensa (SS) y la policía secreta (Gestapo).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en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" sz="2000" dirty="0" smtClean="0">
                <a:solidFill>
                  <a:schemeClr val="accent1">
                    <a:lumMod val="75000"/>
                  </a:schemeClr>
                </a:solidFill>
              </a:rPr>
              <a:t>l 27 de febrero de 1933 Hitler ordenó el incendio del Reichtag (sede oficial del parlamento)</a:t>
            </a:r>
            <a:endParaRPr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30 de junio de 1934</a:t>
            </a:r>
            <a:endParaRPr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 smtClean="0"/>
              <a:t>NOCHE DE LOS CUCHILLOS LARGOS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 smtClean="0"/>
              <a:t>Se exterminó a los efectivos de las SA por su oposición a los SS.</a:t>
            </a:r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body" idx="2"/>
          </p:nvPr>
        </p:nvSpPr>
        <p:spPr>
          <a:xfrm>
            <a:off x="4784110" y="1428742"/>
            <a:ext cx="3356700" cy="29366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9-10 de noviembre 1938</a:t>
            </a:r>
            <a:endParaRPr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NOCHE DE LOS CRISTALES ROTOS.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 smtClean="0"/>
              <a:t>S</a:t>
            </a:r>
            <a:r>
              <a:rPr lang="en" dirty="0" smtClean="0"/>
              <a:t>e confiscaron bienes judios.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 smtClean="0"/>
              <a:t>D</a:t>
            </a:r>
            <a:r>
              <a:rPr lang="en" dirty="0" smtClean="0"/>
              <a:t>estrucción de sinagogas.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 smtClean="0"/>
              <a:t>A</a:t>
            </a:r>
            <a:r>
              <a:rPr lang="en" dirty="0" smtClean="0"/>
              <a:t>rresto y deportación de judíos.</a:t>
            </a:r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>
            <a:spLocks noGrp="1"/>
          </p:cNvSpPr>
          <p:nvPr>
            <p:ph type="title"/>
          </p:nvPr>
        </p:nvSpPr>
        <p:spPr>
          <a:xfrm>
            <a:off x="1003200" y="737166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" sz="2000" dirty="0" smtClean="0">
                <a:solidFill>
                  <a:schemeClr val="accent1">
                    <a:lumMod val="75000"/>
                  </a:schemeClr>
                </a:solidFill>
              </a:rPr>
              <a:t>l proyecto de Hitler se basaba en la superioridad  de la raza aria y en el exterminio de otras. </a:t>
            </a:r>
            <a:endParaRPr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2233800" cy="13652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 smtClean="0"/>
              <a:t>H</a:t>
            </a:r>
            <a:r>
              <a:rPr lang="en" sz="2400" b="1" dirty="0" smtClean="0"/>
              <a:t>olocausto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 smtClean="0"/>
              <a:t>Q</a:t>
            </a:r>
            <a:r>
              <a:rPr lang="en" dirty="0" smtClean="0"/>
              <a:t>uemado , reducido a cenizas.</a:t>
            </a:r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body" idx="2"/>
          </p:nvPr>
        </p:nvSpPr>
        <p:spPr>
          <a:xfrm>
            <a:off x="3428992" y="1643056"/>
            <a:ext cx="4143404" cy="11430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b="1" dirty="0" smtClean="0"/>
              <a:t>Fue</a:t>
            </a:r>
            <a:r>
              <a:rPr lang="es-ES" sz="1800" b="1" dirty="0" smtClean="0"/>
              <a:t> el a</a:t>
            </a:r>
            <a:r>
              <a:rPr lang="en" sz="1800" b="1" dirty="0" smtClean="0"/>
              <a:t>niquilamiento de miles de personas judías, polacas, gitanas, testigos de jeová y homosexuales.</a:t>
            </a:r>
            <a:endParaRPr sz="1800"/>
          </a:p>
        </p:txBody>
      </p:sp>
      <p:sp>
        <p:nvSpPr>
          <p:cNvPr id="251" name="Google Shape;251;p22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8" name="Google Shape;249;p22"/>
          <p:cNvSpPr txBox="1">
            <a:spLocks noGrp="1"/>
          </p:cNvSpPr>
          <p:nvPr>
            <p:ph type="body" idx="2"/>
          </p:nvPr>
        </p:nvSpPr>
        <p:spPr>
          <a:xfrm>
            <a:off x="857224" y="2857502"/>
            <a:ext cx="7215238" cy="11430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b="1" dirty="0" smtClean="0"/>
              <a:t>La Alemania nazi signó un Pacto de No Agresión germano-soviético.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b="1" dirty="0" smtClean="0"/>
              <a:t>En 1939 Alemania ocupó la mitad oeste de Polonia, la URSS la mitad del este.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rgbClr val="002060"/>
                </a:solidFill>
              </a:rPr>
              <a:t>Con la invasión de Polonia estalla la Segunda Guerra Mundial.</a:t>
            </a:r>
            <a:endParaRPr sz="18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684</Words>
  <PresentationFormat>Presentación en pantalla (16:9)</PresentationFormat>
  <Paragraphs>66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Frank Ruhl Libre Medium</vt:lpstr>
      <vt:lpstr>Frank Ruhl Libre</vt:lpstr>
      <vt:lpstr>Libre Baskerville</vt:lpstr>
      <vt:lpstr>Dion template</vt:lpstr>
      <vt:lpstr>GOBIERNOS TOTALITARIOS</vt:lpstr>
      <vt:lpstr>CARACTERÍSTICAS GENERALES</vt:lpstr>
      <vt:lpstr>El fascismo italiano</vt:lpstr>
      <vt:lpstr>Diapositiva 4</vt:lpstr>
      <vt:lpstr>Nacionalismo alemán</vt:lpstr>
      <vt:lpstr>En 1921, Adolf Hitler fue nombrado líder del partido nacionalista.</vt:lpstr>
      <vt:lpstr>Diapositiva 7</vt:lpstr>
      <vt:lpstr>Diapositiva 8</vt:lpstr>
      <vt:lpstr>El proyecto de Hitler se basaba en la superioridad  de la raza aria y en el exterminio de otras. </vt:lpstr>
      <vt:lpstr>EL FALANGISMO EN ESPAÑA</vt:lpstr>
      <vt:lpstr>La Guerra Civil española</vt:lpstr>
      <vt:lpstr>MILITARISMO JAPONES</vt:lpstr>
      <vt:lpstr>ESTALINISMO</vt:lpstr>
      <vt:lpstr>MAPS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GOBIERNOS TOTALITARIOS</dc:title>
  <dc:creator>Maestra Olga</dc:creator>
  <cp:lastModifiedBy>Olga</cp:lastModifiedBy>
  <cp:revision>3</cp:revision>
  <dcterms:modified xsi:type="dcterms:W3CDTF">2018-09-09T06:17:46Z</dcterms:modified>
</cp:coreProperties>
</file>