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F255AF2-48F7-4A78-8447-0E28EC927959}" type="datetimeFigureOut">
              <a:rPr lang="es-ES" smtClean="0"/>
              <a:t>09/01/2018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A7F67C-4E71-40FC-96A5-4E1FE57D05E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55AF2-48F7-4A78-8447-0E28EC927959}" type="datetimeFigureOut">
              <a:rPr lang="es-ES" smtClean="0"/>
              <a:t>09/01/2018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7F67C-4E71-40FC-96A5-4E1FE57D05E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p:txBody>
          <a:bodyPr/>
          <a:lstStyle/>
          <a:p>
            <a:pPr eaLnBrk="1" hangingPunct="1"/>
            <a:r>
              <a:rPr lang="es-MX" smtClean="0"/>
              <a:t>EL PROCESO HISTÓRICO DE LA GUERRA FRÍA</a:t>
            </a:r>
          </a:p>
        </p:txBody>
      </p:sp>
      <p:sp>
        <p:nvSpPr>
          <p:cNvPr id="3" name="2 Subtítulo"/>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s-MX" dirty="0" smtClean="0"/>
              <a:t>BLOQUE IV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pPr eaLnBrk="1" hangingPunct="1"/>
            <a:r>
              <a:rPr lang="es-MX" smtClean="0"/>
              <a:t>PACTO VARSOVIA</a:t>
            </a:r>
          </a:p>
        </p:txBody>
      </p:sp>
      <p:sp>
        <p:nvSpPr>
          <p:cNvPr id="3" name="2 Marcador de contenido"/>
          <p:cNvSpPr>
            <a:spLocks noGrp="1"/>
          </p:cNvSpPr>
          <p:nvPr>
            <p:ph idx="1"/>
          </p:nvPr>
        </p:nvSpPr>
        <p:spPr>
          <a:xfrm>
            <a:off x="457200" y="1341438"/>
            <a:ext cx="8229600" cy="4784725"/>
          </a:xfrm>
        </p:spPr>
        <p:txBody>
          <a:bodyPr rtlCol="0">
            <a:normAutofit lnSpcReduction="10000"/>
          </a:bodyPr>
          <a:lstStyle/>
          <a:p>
            <a:pPr algn="just" eaLnBrk="1" fontAlgn="auto" hangingPunct="1">
              <a:spcAft>
                <a:spcPts val="0"/>
              </a:spcAft>
              <a:buFont typeface="Arial" pitchFamily="34" charset="0"/>
              <a:buChar char="•"/>
              <a:defRPr/>
            </a:pPr>
            <a:r>
              <a:rPr lang="es-MX" dirty="0" smtClean="0"/>
              <a:t>Firmado por los países satélites de la URSS, en mayo de 1955, durante la presidencia de </a:t>
            </a:r>
            <a:r>
              <a:rPr lang="es-MX" dirty="0" err="1" smtClean="0"/>
              <a:t>Nikita</a:t>
            </a:r>
            <a:r>
              <a:rPr lang="es-MX" dirty="0" smtClean="0"/>
              <a:t> </a:t>
            </a:r>
            <a:r>
              <a:rPr lang="es-MX" dirty="0" err="1" smtClean="0"/>
              <a:t>Kruschev</a:t>
            </a:r>
            <a:r>
              <a:rPr lang="es-MX" dirty="0" smtClean="0"/>
              <a:t>.</a:t>
            </a:r>
          </a:p>
          <a:p>
            <a:pPr algn="just" eaLnBrk="1" fontAlgn="auto" hangingPunct="1">
              <a:spcAft>
                <a:spcPts val="0"/>
              </a:spcAft>
              <a:buFont typeface="Arial" pitchFamily="34" charset="0"/>
              <a:buChar char="•"/>
              <a:defRPr/>
            </a:pPr>
            <a:r>
              <a:rPr lang="es-MX" dirty="0" smtClean="0"/>
              <a:t>Puntos pactados:</a:t>
            </a:r>
          </a:p>
          <a:p>
            <a:pPr lvl="1" algn="just" eaLnBrk="1" fontAlgn="auto" hangingPunct="1">
              <a:spcAft>
                <a:spcPts val="0"/>
              </a:spcAft>
              <a:buFont typeface="Arial" pitchFamily="34" charset="0"/>
              <a:buChar char="–"/>
              <a:defRPr/>
            </a:pPr>
            <a:r>
              <a:rPr lang="es-MX" dirty="0" smtClean="0"/>
              <a:t>Amistad, cooperación y asistencia mutua entre la URSS y las democracias populares de Europa del Este.</a:t>
            </a:r>
          </a:p>
          <a:p>
            <a:pPr lvl="1" algn="just" eaLnBrk="1" fontAlgn="auto" hangingPunct="1">
              <a:spcAft>
                <a:spcPts val="0"/>
              </a:spcAft>
              <a:buFont typeface="Arial" pitchFamily="34" charset="0"/>
              <a:buChar char="–"/>
              <a:defRPr/>
            </a:pPr>
            <a:r>
              <a:rPr lang="es-MX" dirty="0" smtClean="0"/>
              <a:t>Se estableció una fuerza militar unificada que sirvió para que la URSS interviniera y controlara mejor dichos </a:t>
            </a:r>
            <a:r>
              <a:rPr lang="es-MX" dirty="0" err="1" smtClean="0"/>
              <a:t>teritorios</a:t>
            </a:r>
            <a:r>
              <a:rPr lang="es-MX"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pPr eaLnBrk="1" hangingPunct="1"/>
            <a:r>
              <a:rPr lang="es-MX" smtClean="0"/>
              <a:t>OEA</a:t>
            </a:r>
          </a:p>
        </p:txBody>
      </p:sp>
      <p:sp>
        <p:nvSpPr>
          <p:cNvPr id="3" name="2 Marcador de contenido"/>
          <p:cNvSpPr>
            <a:spLocks noGrp="1"/>
          </p:cNvSpPr>
          <p:nvPr>
            <p:ph idx="1"/>
          </p:nvPr>
        </p:nvSpPr>
        <p:spPr>
          <a:xfrm>
            <a:off x="457200" y="1412875"/>
            <a:ext cx="8229600" cy="5111750"/>
          </a:xfrm>
        </p:spPr>
        <p:txBody>
          <a:bodyPr rtlCol="0">
            <a:normAutofit fontScale="85000" lnSpcReduction="10000"/>
          </a:bodyPr>
          <a:lstStyle/>
          <a:p>
            <a:pPr algn="just" eaLnBrk="1" fontAlgn="auto" hangingPunct="1">
              <a:spcAft>
                <a:spcPts val="0"/>
              </a:spcAft>
              <a:buFont typeface="Arial" pitchFamily="34" charset="0"/>
              <a:buChar char="•"/>
              <a:defRPr/>
            </a:pPr>
            <a:r>
              <a:rPr lang="es-MX" dirty="0" smtClean="0"/>
              <a:t>Se creó en 1948 con la finalidad de que los países del continente americano contaran con un foro político para el diálogo multilateral, la integración y la toma de decisiones.</a:t>
            </a:r>
          </a:p>
          <a:p>
            <a:pPr algn="just" eaLnBrk="1" fontAlgn="auto" hangingPunct="1">
              <a:spcAft>
                <a:spcPts val="0"/>
              </a:spcAft>
              <a:buFont typeface="Arial" pitchFamily="34" charset="0"/>
              <a:buChar char="•"/>
              <a:defRPr/>
            </a:pPr>
            <a:r>
              <a:rPr lang="es-MX" dirty="0" smtClean="0"/>
              <a:t>Propósito:</a:t>
            </a:r>
          </a:p>
          <a:p>
            <a:pPr lvl="1" algn="just" eaLnBrk="1" fontAlgn="auto" hangingPunct="1">
              <a:spcAft>
                <a:spcPts val="0"/>
              </a:spcAft>
              <a:buFont typeface="Arial" pitchFamily="34" charset="0"/>
              <a:buChar char="–"/>
              <a:defRPr/>
            </a:pPr>
            <a:r>
              <a:rPr lang="es-MX" dirty="0" smtClean="0"/>
              <a:t>Fortalecer la paz y la seguridad</a:t>
            </a:r>
          </a:p>
          <a:p>
            <a:pPr lvl="1" algn="just" eaLnBrk="1" fontAlgn="auto" hangingPunct="1">
              <a:spcAft>
                <a:spcPts val="0"/>
              </a:spcAft>
              <a:buFont typeface="Arial" pitchFamily="34" charset="0"/>
              <a:buChar char="–"/>
              <a:defRPr/>
            </a:pPr>
            <a:r>
              <a:rPr lang="es-MX" dirty="0" smtClean="0"/>
              <a:t>Consolidar la democracia</a:t>
            </a:r>
          </a:p>
          <a:p>
            <a:pPr lvl="1" algn="just" eaLnBrk="1" fontAlgn="auto" hangingPunct="1">
              <a:spcAft>
                <a:spcPts val="0"/>
              </a:spcAft>
              <a:buFont typeface="Arial" pitchFamily="34" charset="0"/>
              <a:buChar char="–"/>
              <a:defRPr/>
            </a:pPr>
            <a:r>
              <a:rPr lang="es-MX" dirty="0" smtClean="0"/>
              <a:t>Promover los derechos humanos</a:t>
            </a:r>
          </a:p>
          <a:p>
            <a:pPr lvl="1" algn="just" eaLnBrk="1" fontAlgn="auto" hangingPunct="1">
              <a:spcAft>
                <a:spcPts val="0"/>
              </a:spcAft>
              <a:buFont typeface="Arial" pitchFamily="34" charset="0"/>
              <a:buChar char="–"/>
              <a:defRPr/>
            </a:pPr>
            <a:r>
              <a:rPr lang="es-MX" dirty="0" smtClean="0"/>
              <a:t>Apoyar el desarrollo económico y social</a:t>
            </a:r>
          </a:p>
          <a:p>
            <a:pPr algn="just" eaLnBrk="1" fontAlgn="auto" hangingPunct="1">
              <a:spcAft>
                <a:spcPts val="0"/>
              </a:spcAft>
              <a:buFont typeface="Arial" pitchFamily="34" charset="0"/>
              <a:buChar char="•"/>
              <a:defRPr/>
            </a:pPr>
            <a:r>
              <a:rPr lang="es-MX" dirty="0" smtClean="0"/>
              <a:t>El miedo del gobierno estadounidense a la influencia soviética motivó su intervención: espionaje, represión a poblaciones campesinas, control militar.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813"/>
            <a:ext cx="8229600" cy="5903912"/>
          </a:xfrm>
        </p:spPr>
        <p:txBody>
          <a:bodyPr rtlCol="0">
            <a:normAutofit fontScale="92500" lnSpcReduction="20000"/>
          </a:bodyPr>
          <a:lstStyle/>
          <a:p>
            <a:pPr algn="just" eaLnBrk="1" fontAlgn="auto" hangingPunct="1">
              <a:spcAft>
                <a:spcPts val="0"/>
              </a:spcAft>
              <a:buFont typeface="Arial" pitchFamily="34" charset="0"/>
              <a:buChar char="•"/>
              <a:defRPr/>
            </a:pPr>
            <a:r>
              <a:rPr lang="es-MX" dirty="0" smtClean="0"/>
              <a:t>La conducción del mundo bipolar  generó miedo a que empezara la tercera Guerra Mundial de alcances catastróficos, por el empleo de la bomba atómica.</a:t>
            </a:r>
          </a:p>
          <a:p>
            <a:pPr algn="just" eaLnBrk="1" fontAlgn="auto" hangingPunct="1">
              <a:spcAft>
                <a:spcPts val="0"/>
              </a:spcAft>
              <a:buFont typeface="Arial" pitchFamily="34" charset="0"/>
              <a:buChar char="•"/>
              <a:defRPr/>
            </a:pPr>
            <a:r>
              <a:rPr lang="es-MX" dirty="0" smtClean="0"/>
              <a:t>La mutua amenaza de emplear armas atómicas y desencadenar un enfrentamiento de grandes magnitudes, provocó que ambos bloques desarrollaran el espionaje y contraespionaje, por lo que supuso grandes inversiones económicas, desarrollo de tecnologías de comunicación.</a:t>
            </a:r>
          </a:p>
          <a:p>
            <a:pPr algn="just" eaLnBrk="1" fontAlgn="auto" hangingPunct="1">
              <a:spcAft>
                <a:spcPts val="0"/>
              </a:spcAft>
              <a:buFont typeface="Arial" pitchFamily="34" charset="0"/>
              <a:buChar char="•"/>
              <a:defRPr/>
            </a:pPr>
            <a:r>
              <a:rPr lang="es-MX" dirty="0" smtClean="0"/>
              <a:t>Las agencias de inteligencias más importantes para garantizar la seguridad nacional fueron:</a:t>
            </a:r>
          </a:p>
          <a:p>
            <a:pPr lvl="1" algn="just" eaLnBrk="1" fontAlgn="auto" hangingPunct="1">
              <a:spcAft>
                <a:spcPts val="0"/>
              </a:spcAft>
              <a:buFont typeface="Arial" pitchFamily="34" charset="0"/>
              <a:buChar char="–"/>
              <a:defRPr/>
            </a:pPr>
            <a:r>
              <a:rPr lang="es-MX" dirty="0" smtClean="0"/>
              <a:t>La CIA en USA</a:t>
            </a:r>
          </a:p>
          <a:p>
            <a:pPr lvl="1" algn="just" eaLnBrk="1" fontAlgn="auto" hangingPunct="1">
              <a:spcAft>
                <a:spcPts val="0"/>
              </a:spcAft>
              <a:buFont typeface="Arial" pitchFamily="34" charset="0"/>
              <a:buChar char="–"/>
              <a:defRPr/>
            </a:pPr>
            <a:r>
              <a:rPr lang="es-MX" dirty="0" smtClean="0"/>
              <a:t>KGB en la URSS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68313" y="188913"/>
            <a:ext cx="8229600" cy="1012825"/>
          </a:xfrm>
        </p:spPr>
        <p:txBody>
          <a:bodyPr/>
          <a:lstStyle/>
          <a:p>
            <a:pPr eaLnBrk="1" hangingPunct="1"/>
            <a:r>
              <a:rPr lang="es-MX" smtClean="0"/>
              <a:t>COMUNIDAD EUROPEA</a:t>
            </a:r>
          </a:p>
        </p:txBody>
      </p:sp>
      <p:sp>
        <p:nvSpPr>
          <p:cNvPr id="3" name="2 Marcador de contenido"/>
          <p:cNvSpPr>
            <a:spLocks noGrp="1"/>
          </p:cNvSpPr>
          <p:nvPr>
            <p:ph idx="1"/>
          </p:nvPr>
        </p:nvSpPr>
        <p:spPr>
          <a:xfrm>
            <a:off x="457200" y="1268413"/>
            <a:ext cx="8229600" cy="5113337"/>
          </a:xfrm>
        </p:spPr>
        <p:txBody>
          <a:bodyPr rtlCol="0">
            <a:normAutofit fontScale="77500" lnSpcReduction="20000"/>
          </a:bodyPr>
          <a:lstStyle/>
          <a:p>
            <a:pPr algn="just" eaLnBrk="1" fontAlgn="auto" hangingPunct="1">
              <a:spcAft>
                <a:spcPts val="0"/>
              </a:spcAft>
              <a:buFont typeface="Arial" pitchFamily="34" charset="0"/>
              <a:buChar char="•"/>
              <a:defRPr/>
            </a:pPr>
            <a:r>
              <a:rPr lang="es-MX" dirty="0" smtClean="0"/>
              <a:t>Recién concluida la guerra, algunos países europeos acordaron eliminar los impuestos y restricciones al comercio del carbón, el hierro y el acero, tres productos básicos para contar con energía  y máquinas para la reconstrucción.</a:t>
            </a:r>
          </a:p>
          <a:p>
            <a:pPr algn="just" eaLnBrk="1" fontAlgn="auto" hangingPunct="1">
              <a:spcAft>
                <a:spcPts val="0"/>
              </a:spcAft>
              <a:buFont typeface="Arial" pitchFamily="34" charset="0"/>
              <a:buChar char="•"/>
              <a:defRPr/>
            </a:pPr>
            <a:r>
              <a:rPr lang="es-MX" dirty="0" smtClean="0"/>
              <a:t>En 1957 se creó la Comunidad Económica Europea (CEE) por parte de Francia, la República Federal de Alemania, Italia, Holanda, Bélgica y Luxemburgo; la cual posteriormente se convirtió en la Comunidad Europea (CE).</a:t>
            </a:r>
          </a:p>
          <a:p>
            <a:pPr algn="just" eaLnBrk="1" fontAlgn="auto" hangingPunct="1">
              <a:spcAft>
                <a:spcPts val="0"/>
              </a:spcAft>
              <a:buFont typeface="Arial" pitchFamily="34" charset="0"/>
              <a:buChar char="•"/>
              <a:defRPr/>
            </a:pPr>
            <a:r>
              <a:rPr lang="es-MX" dirty="0" smtClean="0"/>
              <a:t>La CE sufrió crisis y tuvo que enfrentar la falta de cooperación de Gran Bretaña, con el tiempo la CE se fortaleció y para 1993 cambió su nombre al de Unión Europea, la cual introdujo el euro como moneda única, la cual se hizo más competitiva la </a:t>
            </a:r>
            <a:r>
              <a:rPr lang="es-MX" smtClean="0"/>
              <a:t>economía europea.</a:t>
            </a:r>
            <a:endParaRPr lang="es-MX" dirty="0" smtClean="0"/>
          </a:p>
          <a:p>
            <a:pPr algn="just" eaLnBrk="1" fontAlgn="auto" hangingPunct="1">
              <a:spcAft>
                <a:spcPts val="0"/>
              </a:spcAft>
              <a:buFont typeface="Arial" pitchFamily="34" charset="0"/>
              <a:buChar char="•"/>
              <a:defRPr/>
            </a:pPr>
            <a:endParaRPr lang="es-MX"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p:txBody>
          <a:bodyPr/>
          <a:lstStyle/>
          <a:p>
            <a:pPr eaLnBrk="1" hangingPunct="1"/>
            <a:r>
              <a:rPr lang="es-MX" smtClean="0"/>
              <a:t>¿CAPITALISMO O COMUNISMO?</a:t>
            </a:r>
          </a:p>
        </p:txBody>
      </p:sp>
      <p:sp>
        <p:nvSpPr>
          <p:cNvPr id="3075" name="2 Marcador de contenido"/>
          <p:cNvSpPr>
            <a:spLocks noGrp="1"/>
          </p:cNvSpPr>
          <p:nvPr>
            <p:ph idx="1"/>
          </p:nvPr>
        </p:nvSpPr>
        <p:spPr/>
        <p:txBody>
          <a:bodyPr/>
          <a:lstStyle/>
          <a:p>
            <a:pPr algn="just" eaLnBrk="1" hangingPunct="1"/>
            <a:r>
              <a:rPr lang="es-MX" smtClean="0"/>
              <a:t>Se funda el Banco Mundial, en 1944 y el Fondo Monetario Internacional, en 1945.</a:t>
            </a:r>
          </a:p>
          <a:p>
            <a:pPr algn="just" eaLnBrk="1" hangingPunct="1"/>
            <a:r>
              <a:rPr lang="es-MX" smtClean="0"/>
              <a:t>Función: facilitar inversiones de capital con fines productivos, básicamente en infraestructura, promover el comercio internacional, apoyar la inversión privada, estabilizar los cambios monetarios internacional y mejorar el nivel de vida.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492500" y="188913"/>
            <a:ext cx="2016125" cy="57626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6" name="5 Rectángulo redondeado"/>
          <p:cNvSpPr/>
          <p:nvPr/>
        </p:nvSpPr>
        <p:spPr>
          <a:xfrm>
            <a:off x="684213" y="1557338"/>
            <a:ext cx="2016125" cy="57626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7" name="6 Rectángulo redondeado"/>
          <p:cNvSpPr/>
          <p:nvPr/>
        </p:nvSpPr>
        <p:spPr>
          <a:xfrm>
            <a:off x="6372225" y="1628775"/>
            <a:ext cx="2016125" cy="5762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8" name="7 Rectángulo redondeado"/>
          <p:cNvSpPr/>
          <p:nvPr/>
        </p:nvSpPr>
        <p:spPr>
          <a:xfrm>
            <a:off x="611188" y="2708275"/>
            <a:ext cx="2089150" cy="10080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10" name="9 Rectángulo redondeado"/>
          <p:cNvSpPr/>
          <p:nvPr/>
        </p:nvSpPr>
        <p:spPr>
          <a:xfrm>
            <a:off x="250825" y="4365625"/>
            <a:ext cx="2808288" cy="12239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11" name="10 Rectángulo redondeado"/>
          <p:cNvSpPr/>
          <p:nvPr/>
        </p:nvSpPr>
        <p:spPr>
          <a:xfrm>
            <a:off x="6011863" y="4437063"/>
            <a:ext cx="2808287" cy="122396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4104" name="11 CuadroTexto"/>
          <p:cNvSpPr txBox="1">
            <a:spLocks noChangeArrowheads="1"/>
          </p:cNvSpPr>
          <p:nvPr/>
        </p:nvSpPr>
        <p:spPr bwMode="auto">
          <a:xfrm>
            <a:off x="3563938" y="260350"/>
            <a:ext cx="1944687" cy="431800"/>
          </a:xfrm>
          <a:prstGeom prst="rect">
            <a:avLst/>
          </a:prstGeom>
          <a:noFill/>
          <a:ln w="9525">
            <a:noFill/>
            <a:miter lim="800000"/>
            <a:headEnd/>
            <a:tailEnd/>
          </a:ln>
        </p:spPr>
        <p:txBody>
          <a:bodyPr>
            <a:spAutoFit/>
          </a:bodyPr>
          <a:lstStyle/>
          <a:p>
            <a:r>
              <a:rPr lang="es-MX" sz="2200">
                <a:latin typeface="Calibri" pitchFamily="34" charset="0"/>
              </a:rPr>
              <a:t>Mundo Bipolar</a:t>
            </a:r>
          </a:p>
        </p:txBody>
      </p:sp>
      <p:sp>
        <p:nvSpPr>
          <p:cNvPr id="4105" name="12 CuadroTexto"/>
          <p:cNvSpPr txBox="1">
            <a:spLocks noChangeArrowheads="1"/>
          </p:cNvSpPr>
          <p:nvPr/>
        </p:nvSpPr>
        <p:spPr bwMode="auto">
          <a:xfrm>
            <a:off x="827088" y="1628775"/>
            <a:ext cx="1657350" cy="461963"/>
          </a:xfrm>
          <a:prstGeom prst="rect">
            <a:avLst/>
          </a:prstGeom>
          <a:noFill/>
          <a:ln w="9525">
            <a:noFill/>
            <a:miter lim="800000"/>
            <a:headEnd/>
            <a:tailEnd/>
          </a:ln>
        </p:spPr>
        <p:txBody>
          <a:bodyPr>
            <a:spAutoFit/>
          </a:bodyPr>
          <a:lstStyle/>
          <a:p>
            <a:pPr algn="ctr"/>
            <a:r>
              <a:rPr lang="es-MX" sz="2400">
                <a:latin typeface="Calibri" pitchFamily="34" charset="0"/>
              </a:rPr>
              <a:t>USA</a:t>
            </a:r>
          </a:p>
        </p:txBody>
      </p:sp>
      <p:sp>
        <p:nvSpPr>
          <p:cNvPr id="4106" name="13 CuadroTexto"/>
          <p:cNvSpPr txBox="1">
            <a:spLocks noChangeArrowheads="1"/>
          </p:cNvSpPr>
          <p:nvPr/>
        </p:nvSpPr>
        <p:spPr bwMode="auto">
          <a:xfrm>
            <a:off x="6443663" y="1700213"/>
            <a:ext cx="1873250" cy="461962"/>
          </a:xfrm>
          <a:prstGeom prst="rect">
            <a:avLst/>
          </a:prstGeom>
          <a:noFill/>
          <a:ln w="9525">
            <a:noFill/>
            <a:miter lim="800000"/>
            <a:headEnd/>
            <a:tailEnd/>
          </a:ln>
        </p:spPr>
        <p:txBody>
          <a:bodyPr>
            <a:spAutoFit/>
          </a:bodyPr>
          <a:lstStyle/>
          <a:p>
            <a:pPr algn="ctr"/>
            <a:r>
              <a:rPr lang="es-MX" sz="2400">
                <a:latin typeface="Calibri" pitchFamily="34" charset="0"/>
              </a:rPr>
              <a:t>URSS</a:t>
            </a:r>
          </a:p>
        </p:txBody>
      </p:sp>
      <p:sp>
        <p:nvSpPr>
          <p:cNvPr id="4107" name="14 CuadroTexto"/>
          <p:cNvSpPr txBox="1">
            <a:spLocks noChangeArrowheads="1"/>
          </p:cNvSpPr>
          <p:nvPr/>
        </p:nvSpPr>
        <p:spPr bwMode="auto">
          <a:xfrm>
            <a:off x="684213" y="2708275"/>
            <a:ext cx="1943100" cy="954088"/>
          </a:xfrm>
          <a:prstGeom prst="rect">
            <a:avLst/>
          </a:prstGeom>
          <a:noFill/>
          <a:ln w="9525">
            <a:noFill/>
            <a:miter lim="800000"/>
            <a:headEnd/>
            <a:tailEnd/>
          </a:ln>
        </p:spPr>
        <p:txBody>
          <a:bodyPr>
            <a:spAutoFit/>
          </a:bodyPr>
          <a:lstStyle/>
          <a:p>
            <a:pPr algn="ctr"/>
            <a:r>
              <a:rPr lang="es-MX" sz="2800">
                <a:latin typeface="Calibri" pitchFamily="34" charset="0"/>
              </a:rPr>
              <a:t>PLAN MARSHALL</a:t>
            </a:r>
          </a:p>
        </p:txBody>
      </p:sp>
      <p:sp>
        <p:nvSpPr>
          <p:cNvPr id="16" name="15 Rectángulo redondeado"/>
          <p:cNvSpPr/>
          <p:nvPr/>
        </p:nvSpPr>
        <p:spPr>
          <a:xfrm>
            <a:off x="6372225" y="2781300"/>
            <a:ext cx="2016125" cy="10080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4109" name="16 CuadroTexto"/>
          <p:cNvSpPr txBox="1">
            <a:spLocks noChangeArrowheads="1"/>
          </p:cNvSpPr>
          <p:nvPr/>
        </p:nvSpPr>
        <p:spPr bwMode="auto">
          <a:xfrm>
            <a:off x="6443663" y="2924175"/>
            <a:ext cx="1873250" cy="523875"/>
          </a:xfrm>
          <a:prstGeom prst="rect">
            <a:avLst/>
          </a:prstGeom>
          <a:noFill/>
          <a:ln w="9525">
            <a:noFill/>
            <a:miter lim="800000"/>
            <a:headEnd/>
            <a:tailEnd/>
          </a:ln>
        </p:spPr>
        <p:txBody>
          <a:bodyPr>
            <a:spAutoFit/>
          </a:bodyPr>
          <a:lstStyle/>
          <a:p>
            <a:pPr algn="ctr"/>
            <a:r>
              <a:rPr lang="es-MX" sz="2800">
                <a:latin typeface="Calibri" pitchFamily="34" charset="0"/>
              </a:rPr>
              <a:t>COMECON</a:t>
            </a:r>
          </a:p>
        </p:txBody>
      </p:sp>
      <p:sp>
        <p:nvSpPr>
          <p:cNvPr id="4110" name="17 CuadroTexto"/>
          <p:cNvSpPr txBox="1">
            <a:spLocks noChangeArrowheads="1"/>
          </p:cNvSpPr>
          <p:nvPr/>
        </p:nvSpPr>
        <p:spPr bwMode="auto">
          <a:xfrm>
            <a:off x="611188" y="4437063"/>
            <a:ext cx="2520950" cy="769937"/>
          </a:xfrm>
          <a:prstGeom prst="rect">
            <a:avLst/>
          </a:prstGeom>
          <a:noFill/>
          <a:ln w="9525">
            <a:noFill/>
            <a:miter lim="800000"/>
            <a:headEnd/>
            <a:tailEnd/>
          </a:ln>
        </p:spPr>
        <p:txBody>
          <a:bodyPr>
            <a:spAutoFit/>
          </a:bodyPr>
          <a:lstStyle/>
          <a:p>
            <a:r>
              <a:rPr lang="es-MX" sz="2200">
                <a:latin typeface="Calibri" pitchFamily="34" charset="0"/>
              </a:rPr>
              <a:t>Organismo de apoyo militar: OTAN</a:t>
            </a:r>
          </a:p>
        </p:txBody>
      </p:sp>
      <p:sp>
        <p:nvSpPr>
          <p:cNvPr id="4111" name="18 CuadroTexto"/>
          <p:cNvSpPr txBox="1">
            <a:spLocks noChangeArrowheads="1"/>
          </p:cNvSpPr>
          <p:nvPr/>
        </p:nvSpPr>
        <p:spPr bwMode="auto">
          <a:xfrm>
            <a:off x="6084888" y="4437063"/>
            <a:ext cx="2590800" cy="1108075"/>
          </a:xfrm>
          <a:prstGeom prst="rect">
            <a:avLst/>
          </a:prstGeom>
          <a:noFill/>
          <a:ln w="9525">
            <a:noFill/>
            <a:miter lim="800000"/>
            <a:headEnd/>
            <a:tailEnd/>
          </a:ln>
        </p:spPr>
        <p:txBody>
          <a:bodyPr>
            <a:spAutoFit/>
          </a:bodyPr>
          <a:lstStyle/>
          <a:p>
            <a:r>
              <a:rPr lang="es-MX" sz="2200">
                <a:latin typeface="Calibri" pitchFamily="34" charset="0"/>
              </a:rPr>
              <a:t>Organismo de apoyo militar: PACTO DE VARSOVIA</a:t>
            </a:r>
          </a:p>
        </p:txBody>
      </p:sp>
      <p:cxnSp>
        <p:nvCxnSpPr>
          <p:cNvPr id="21" name="20 Conector recto de flecha"/>
          <p:cNvCxnSpPr>
            <a:stCxn id="5" idx="1"/>
            <a:endCxn id="6" idx="0"/>
          </p:cNvCxnSpPr>
          <p:nvPr/>
        </p:nvCxnSpPr>
        <p:spPr>
          <a:xfrm flipH="1">
            <a:off x="1692275" y="476250"/>
            <a:ext cx="1800225" cy="1081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a:stCxn id="4104" idx="3"/>
            <a:endCxn id="7" idx="0"/>
          </p:cNvCxnSpPr>
          <p:nvPr/>
        </p:nvCxnSpPr>
        <p:spPr>
          <a:xfrm>
            <a:off x="5508625" y="476250"/>
            <a:ext cx="1871663" cy="1152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1619250" y="2133600"/>
            <a:ext cx="0" cy="617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4106" idx="2"/>
            <a:endCxn id="16" idx="0"/>
          </p:cNvCxnSpPr>
          <p:nvPr/>
        </p:nvCxnSpPr>
        <p:spPr>
          <a:xfrm>
            <a:off x="7380288" y="2162175"/>
            <a:ext cx="0" cy="619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8" idx="2"/>
            <a:endCxn id="10" idx="0"/>
          </p:cNvCxnSpPr>
          <p:nvPr/>
        </p:nvCxnSpPr>
        <p:spPr>
          <a:xfrm>
            <a:off x="1655763" y="3716338"/>
            <a:ext cx="0"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16" idx="2"/>
            <a:endCxn id="11" idx="0"/>
          </p:cNvCxnSpPr>
          <p:nvPr/>
        </p:nvCxnSpPr>
        <p:spPr>
          <a:xfrm>
            <a:off x="7380288" y="3789363"/>
            <a:ext cx="36512"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40 Rectángulo redondeado"/>
          <p:cNvSpPr/>
          <p:nvPr/>
        </p:nvSpPr>
        <p:spPr>
          <a:xfrm>
            <a:off x="3708400" y="1412875"/>
            <a:ext cx="1439863" cy="5762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4119" name="41 CuadroTexto"/>
          <p:cNvSpPr txBox="1">
            <a:spLocks noChangeArrowheads="1"/>
          </p:cNvSpPr>
          <p:nvPr/>
        </p:nvSpPr>
        <p:spPr bwMode="auto">
          <a:xfrm>
            <a:off x="3779838" y="1484313"/>
            <a:ext cx="1296987" cy="400050"/>
          </a:xfrm>
          <a:prstGeom prst="rect">
            <a:avLst/>
          </a:prstGeom>
          <a:noFill/>
          <a:ln w="9525">
            <a:noFill/>
            <a:miter lim="800000"/>
            <a:headEnd/>
            <a:tailEnd/>
          </a:ln>
        </p:spPr>
        <p:txBody>
          <a:bodyPr>
            <a:spAutoFit/>
          </a:bodyPr>
          <a:lstStyle/>
          <a:p>
            <a:pPr algn="ctr"/>
            <a:r>
              <a:rPr lang="es-MX" sz="2000">
                <a:latin typeface="Calibri" pitchFamily="34" charset="0"/>
              </a:rPr>
              <a:t>EUROPA</a:t>
            </a:r>
          </a:p>
        </p:txBody>
      </p:sp>
      <p:sp>
        <p:nvSpPr>
          <p:cNvPr id="43" name="42 Rectángulo redondeado"/>
          <p:cNvSpPr/>
          <p:nvPr/>
        </p:nvSpPr>
        <p:spPr>
          <a:xfrm>
            <a:off x="3059113" y="2565400"/>
            <a:ext cx="1081087" cy="8636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44" name="43 Rectángulo redondeado"/>
          <p:cNvSpPr/>
          <p:nvPr/>
        </p:nvSpPr>
        <p:spPr>
          <a:xfrm>
            <a:off x="5003800" y="2565400"/>
            <a:ext cx="1081088" cy="8636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sp>
        <p:nvSpPr>
          <p:cNvPr id="4122" name="44 CuadroTexto"/>
          <p:cNvSpPr txBox="1">
            <a:spLocks noChangeArrowheads="1"/>
          </p:cNvSpPr>
          <p:nvPr/>
        </p:nvSpPr>
        <p:spPr bwMode="auto">
          <a:xfrm>
            <a:off x="3132138" y="2708275"/>
            <a:ext cx="935037" cy="431800"/>
          </a:xfrm>
          <a:prstGeom prst="rect">
            <a:avLst/>
          </a:prstGeom>
          <a:noFill/>
          <a:ln w="9525">
            <a:noFill/>
            <a:miter lim="800000"/>
            <a:headEnd/>
            <a:tailEnd/>
          </a:ln>
        </p:spPr>
        <p:txBody>
          <a:bodyPr>
            <a:spAutoFit/>
          </a:bodyPr>
          <a:lstStyle/>
          <a:p>
            <a:r>
              <a:rPr lang="es-MX" sz="2200">
                <a:latin typeface="Calibri" pitchFamily="34" charset="0"/>
              </a:rPr>
              <a:t>OESTE</a:t>
            </a:r>
          </a:p>
        </p:txBody>
      </p:sp>
      <p:sp>
        <p:nvSpPr>
          <p:cNvPr id="4123" name="45 CuadroTexto"/>
          <p:cNvSpPr txBox="1">
            <a:spLocks noChangeArrowheads="1"/>
          </p:cNvSpPr>
          <p:nvPr/>
        </p:nvSpPr>
        <p:spPr bwMode="auto">
          <a:xfrm>
            <a:off x="5148263" y="2781300"/>
            <a:ext cx="863600" cy="461963"/>
          </a:xfrm>
          <a:prstGeom prst="rect">
            <a:avLst/>
          </a:prstGeom>
          <a:noFill/>
          <a:ln w="9525">
            <a:noFill/>
            <a:miter lim="800000"/>
            <a:headEnd/>
            <a:tailEnd/>
          </a:ln>
        </p:spPr>
        <p:txBody>
          <a:bodyPr>
            <a:spAutoFit/>
          </a:bodyPr>
          <a:lstStyle/>
          <a:p>
            <a:r>
              <a:rPr lang="es-MX" sz="2400">
                <a:latin typeface="Calibri" pitchFamily="34" charset="0"/>
              </a:rPr>
              <a:t>ESTE</a:t>
            </a:r>
          </a:p>
        </p:txBody>
      </p:sp>
      <p:cxnSp>
        <p:nvCxnSpPr>
          <p:cNvPr id="48" name="47 Conector recto de flecha"/>
          <p:cNvCxnSpPr>
            <a:stCxn id="41" idx="2"/>
            <a:endCxn id="43" idx="0"/>
          </p:cNvCxnSpPr>
          <p:nvPr/>
        </p:nvCxnSpPr>
        <p:spPr>
          <a:xfrm flipH="1">
            <a:off x="3600450" y="1989138"/>
            <a:ext cx="827088"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a:stCxn id="41" idx="2"/>
            <a:endCxn id="44" idx="0"/>
          </p:cNvCxnSpPr>
          <p:nvPr/>
        </p:nvCxnSpPr>
        <p:spPr>
          <a:xfrm>
            <a:off x="4427538" y="1989138"/>
            <a:ext cx="1116012"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713"/>
            <a:ext cx="8229600" cy="5505450"/>
          </a:xfrm>
        </p:spPr>
        <p:txBody>
          <a:bodyPr rtlCol="0">
            <a:normAutofit fontScale="92500"/>
          </a:bodyPr>
          <a:lstStyle/>
          <a:p>
            <a:pPr algn="just" eaLnBrk="1" fontAlgn="auto" hangingPunct="1">
              <a:spcAft>
                <a:spcPts val="0"/>
              </a:spcAft>
              <a:buFont typeface="Arial" pitchFamily="34" charset="0"/>
              <a:buChar char="•"/>
              <a:defRPr/>
            </a:pPr>
            <a:r>
              <a:rPr lang="es-MX" dirty="0" smtClean="0"/>
              <a:t>Estados Unidos estaba convencido de apoyar la reconstrucción europea, porque eso permitiría continuar su fuerte aceleramiento económico registrado durante la guerra.</a:t>
            </a:r>
          </a:p>
          <a:p>
            <a:pPr algn="just" eaLnBrk="1" fontAlgn="auto" hangingPunct="1">
              <a:spcAft>
                <a:spcPts val="0"/>
              </a:spcAft>
              <a:buFont typeface="Arial" pitchFamily="34" charset="0"/>
              <a:buChar char="•"/>
              <a:defRPr/>
            </a:pPr>
            <a:r>
              <a:rPr lang="es-MX" dirty="0" smtClean="0"/>
              <a:t>Le convenía la recuperación económica para detener la intromisión de la URSS en Europa.</a:t>
            </a:r>
          </a:p>
          <a:p>
            <a:pPr algn="just" eaLnBrk="1" fontAlgn="auto" hangingPunct="1">
              <a:spcAft>
                <a:spcPts val="0"/>
              </a:spcAft>
              <a:buFont typeface="Arial" pitchFamily="34" charset="0"/>
              <a:buChar char="•"/>
              <a:defRPr/>
            </a:pPr>
            <a:r>
              <a:rPr lang="es-MX" dirty="0" smtClean="0"/>
              <a:t>La URSS había obtenido las mayores ganancias territoriales; los triunfos militares y territoriales y el decisivo papel en la derrota del nazismo convencieron a la población de pertenecer a una gran potencia que inspiraba respeto y miedo.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9275"/>
            <a:ext cx="8229600" cy="5576888"/>
          </a:xfrm>
        </p:spPr>
        <p:txBody>
          <a:bodyPr rtlCol="0">
            <a:normAutofit lnSpcReduction="10000"/>
          </a:bodyPr>
          <a:lstStyle/>
          <a:p>
            <a:pPr algn="just" eaLnBrk="1" fontAlgn="auto" hangingPunct="1">
              <a:spcAft>
                <a:spcPts val="0"/>
              </a:spcAft>
              <a:buFont typeface="Arial" pitchFamily="34" charset="0"/>
              <a:buChar char="•"/>
              <a:defRPr/>
            </a:pPr>
            <a:r>
              <a:rPr lang="es-MX" dirty="0" smtClean="0"/>
              <a:t>La URSS logró acumular países que simpatizaron con sus ideales comunistas.</a:t>
            </a:r>
          </a:p>
          <a:p>
            <a:pPr algn="just" eaLnBrk="1" fontAlgn="auto" hangingPunct="1">
              <a:spcAft>
                <a:spcPts val="0"/>
              </a:spcAft>
              <a:buFont typeface="Arial" pitchFamily="34" charset="0"/>
              <a:buChar char="•"/>
              <a:defRPr/>
            </a:pPr>
            <a:r>
              <a:rPr lang="es-MX" dirty="0" smtClean="0"/>
              <a:t>Los estalinistas intentaron obstaculizar el capitalismo como consecuencia, procuraron proteger el dominio de su frontera, por lo que se dio lo que se conoció como </a:t>
            </a:r>
            <a:r>
              <a:rPr lang="es-MX" b="1" i="1" dirty="0" smtClean="0"/>
              <a:t>cortina de hierro o telón de acero: </a:t>
            </a:r>
            <a:r>
              <a:rPr lang="es-MX" dirty="0" smtClean="0"/>
              <a:t>frontera que dividió el mundo capitalista del eje comunista durante más de 40 años.</a:t>
            </a:r>
          </a:p>
          <a:p>
            <a:pPr algn="just" eaLnBrk="1" fontAlgn="auto" hangingPunct="1">
              <a:spcAft>
                <a:spcPts val="0"/>
              </a:spcAft>
              <a:buFont typeface="Arial" pitchFamily="34" charset="0"/>
              <a:buChar char="•"/>
              <a:defRPr/>
            </a:pPr>
            <a:r>
              <a:rPr lang="es-MX" dirty="0" smtClean="0"/>
              <a:t>Dicha división no sólo fue ideológica sino también indicaba una frontera física .</a:t>
            </a:r>
          </a:p>
          <a:p>
            <a:pPr algn="just" eaLnBrk="1" fontAlgn="auto" hangingPunct="1">
              <a:spcAft>
                <a:spcPts val="0"/>
              </a:spcAft>
              <a:buFont typeface="Arial" pitchFamily="34" charset="0"/>
              <a:buChar char="•"/>
              <a:defRPr/>
            </a:pPr>
            <a:endParaRPr lang="es-MX" b="1" i="1" dirty="0" smtClean="0"/>
          </a:p>
          <a:p>
            <a:pPr algn="just" eaLnBrk="1" fontAlgn="auto" hangingPunct="1">
              <a:spcAft>
                <a:spcPts val="0"/>
              </a:spcAft>
              <a:buFont typeface="Arial" pitchFamily="34" charset="0"/>
              <a:buChar char="•"/>
              <a:defRPr/>
            </a:pPr>
            <a:endParaRPr lang="es-MX"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813"/>
            <a:ext cx="8229600" cy="5721350"/>
          </a:xfrm>
        </p:spPr>
        <p:txBody>
          <a:bodyPr rtlCol="0">
            <a:normAutofit fontScale="92500" lnSpcReduction="10000"/>
          </a:bodyPr>
          <a:lstStyle/>
          <a:p>
            <a:pPr algn="just" eaLnBrk="1" fontAlgn="auto" hangingPunct="1">
              <a:spcAft>
                <a:spcPts val="0"/>
              </a:spcAft>
              <a:buFont typeface="Arial" pitchFamily="34" charset="0"/>
              <a:buChar char="•"/>
              <a:defRPr/>
            </a:pPr>
            <a:r>
              <a:rPr lang="es-MX" dirty="0" smtClean="0"/>
              <a:t>La cortina de hierro estaba formada por un </a:t>
            </a:r>
            <a:r>
              <a:rPr lang="es-MX" b="1" dirty="0" smtClean="0"/>
              <a:t>cerco de alambres de púas</a:t>
            </a:r>
            <a:r>
              <a:rPr lang="es-MX" dirty="0" smtClean="0"/>
              <a:t>, en algunos lugares el cerco estaba </a:t>
            </a:r>
            <a:r>
              <a:rPr lang="es-MX" b="1" dirty="0" smtClean="0"/>
              <a:t>electrificado</a:t>
            </a:r>
            <a:r>
              <a:rPr lang="es-MX" dirty="0" smtClean="0"/>
              <a:t>. Delante del cerco había una franja de tierra que se mantenía limpia, de manera que se notaran claramente las huellas de los intrusos que intentaran cruzar esta franja.</a:t>
            </a:r>
          </a:p>
          <a:p>
            <a:pPr algn="just" eaLnBrk="1" fontAlgn="auto" hangingPunct="1">
              <a:spcAft>
                <a:spcPts val="0"/>
              </a:spcAft>
              <a:buFont typeface="Arial" pitchFamily="34" charset="0"/>
              <a:buChar char="•"/>
              <a:defRPr/>
            </a:pPr>
            <a:r>
              <a:rPr lang="es-MX" dirty="0" smtClean="0"/>
              <a:t>Delante de esta franja de tierra habían </a:t>
            </a:r>
            <a:r>
              <a:rPr lang="es-MX" b="1" dirty="0" smtClean="0"/>
              <a:t>rollos de alambres de púas</a:t>
            </a:r>
            <a:r>
              <a:rPr lang="es-MX" dirty="0" smtClean="0"/>
              <a:t>. Detrás de la cerca de alambres habían </a:t>
            </a:r>
            <a:r>
              <a:rPr lang="es-MX" b="1" dirty="0" smtClean="0"/>
              <a:t>soldados</a:t>
            </a:r>
            <a:r>
              <a:rPr lang="es-MX" dirty="0" smtClean="0"/>
              <a:t> del ejercito que patrullaban la zona, algunos soldados llevaban </a:t>
            </a:r>
            <a:r>
              <a:rPr lang="es-MX" b="1" dirty="0" smtClean="0"/>
              <a:t>perros</a:t>
            </a:r>
            <a:r>
              <a:rPr lang="es-MX" dirty="0" smtClean="0"/>
              <a:t>. Cada cierta distancia habían </a:t>
            </a:r>
            <a:r>
              <a:rPr lang="es-MX" b="1" dirty="0" smtClean="0"/>
              <a:t>torres de vigilancia</a:t>
            </a:r>
            <a:r>
              <a:rPr lang="es-MX" dirty="0" smtClean="0"/>
              <a:t>. Algunos lugares a lo largo de la frontera estaban </a:t>
            </a:r>
            <a:r>
              <a:rPr lang="es-MX" b="1" dirty="0" smtClean="0"/>
              <a:t>minados</a:t>
            </a:r>
            <a:r>
              <a:rPr lang="es-MX" dirty="0" smtClean="0"/>
              <a:t>.</a:t>
            </a:r>
          </a:p>
          <a:p>
            <a:pPr algn="just" eaLnBrk="1" fontAlgn="auto" hangingPunct="1">
              <a:spcAft>
                <a:spcPts val="0"/>
              </a:spcAft>
              <a:buFont typeface="Arial" pitchFamily="34" charset="0"/>
              <a:buChar char="•"/>
              <a:defRPr/>
            </a:pPr>
            <a:endParaRPr lang="es-MX"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457200" y="836613"/>
            <a:ext cx="8229600" cy="5289550"/>
          </a:xfrm>
        </p:spPr>
        <p:txBody>
          <a:bodyPr/>
          <a:lstStyle/>
          <a:p>
            <a:pPr algn="just" eaLnBrk="1" hangingPunct="1"/>
            <a:r>
              <a:rPr lang="es-MX" smtClean="0"/>
              <a:t>Desde 1945 hasta 1989, año de la caída del muro de Berlín, el mundo quedó dividido en dos bloques de poder: el capitalista, comandado por USA y el comunista, dirigido por la URSS.</a:t>
            </a:r>
          </a:p>
          <a:p>
            <a:pPr algn="just" eaLnBrk="1" hangingPunct="1"/>
            <a:r>
              <a:rPr lang="es-MX" smtClean="0"/>
              <a:t>Al periodo en el cual Estados Unidos y la URSS lucharon por imponer su modelo político-económico sin que existiesen enfrentamientos militares se le conoce como Guerra Fría.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713"/>
            <a:ext cx="8229600" cy="5505450"/>
          </a:xfrm>
        </p:spPr>
        <p:txBody>
          <a:bodyPr rtlCol="0">
            <a:normAutofit lnSpcReduction="10000"/>
          </a:bodyPr>
          <a:lstStyle/>
          <a:p>
            <a:pPr algn="just" eaLnBrk="1" fontAlgn="auto" hangingPunct="1">
              <a:spcAft>
                <a:spcPts val="0"/>
              </a:spcAft>
              <a:buFont typeface="Arial" pitchFamily="34" charset="0"/>
              <a:buChar char="•"/>
              <a:defRPr/>
            </a:pPr>
            <a:r>
              <a:rPr lang="es-MX" sz="2600" b="1" dirty="0" smtClean="0"/>
              <a:t>PLAN MARSHALL: </a:t>
            </a:r>
            <a:r>
              <a:rPr lang="es-MX" sz="2800" dirty="0" smtClean="0"/>
              <a:t>Conocido oficialmente como Programa de Recuperación Europea, fue el principal plan de Estados Unidos para la reconstrucción de los países aliados de Europa en los años posteriores a la Segunda Guerra Mundial. Esta iniciativa de recuperación económica europea, recibe el nombre de Plan Marshall ya que el Secretario de Estado de los Estados Unidos, George Marshall, fue el principal promotor.</a:t>
            </a:r>
          </a:p>
          <a:p>
            <a:pPr algn="just" eaLnBrk="1" fontAlgn="auto" hangingPunct="1">
              <a:spcAft>
                <a:spcPts val="0"/>
              </a:spcAft>
              <a:buFont typeface="Arial" pitchFamily="34" charset="0"/>
              <a:buChar char="•"/>
              <a:defRPr/>
            </a:pPr>
            <a:r>
              <a:rPr lang="es-MX" sz="2600" b="1" dirty="0" smtClean="0"/>
              <a:t>COMECON: </a:t>
            </a:r>
            <a:r>
              <a:rPr lang="es-MX" sz="2600" dirty="0" smtClean="0"/>
              <a:t>(Consejo de Asistencia Económica Mutua)</a:t>
            </a:r>
            <a:r>
              <a:rPr lang="es-MX" sz="2800" dirty="0" smtClean="0"/>
              <a:t>fue una organización antagónica al sistema occidental capitalista, con el propósito de brindarles ayuda económica para su reconstrucción.</a:t>
            </a:r>
            <a:endParaRPr lang="es-MX" sz="2600" b="1" dirty="0" smtClean="0"/>
          </a:p>
          <a:p>
            <a:pPr algn="just" eaLnBrk="1" fontAlgn="auto" hangingPunct="1">
              <a:spcAft>
                <a:spcPts val="0"/>
              </a:spcAft>
              <a:buFont typeface="Arial" pitchFamily="34" charset="0"/>
              <a:buChar char="•"/>
              <a:defRPr/>
            </a:pPr>
            <a:endParaRPr lang="es-MX" sz="2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pPr eaLnBrk="1" hangingPunct="1"/>
            <a:r>
              <a:rPr lang="es-MX" smtClean="0"/>
              <a:t>OTAN</a:t>
            </a:r>
          </a:p>
        </p:txBody>
      </p:sp>
      <p:sp>
        <p:nvSpPr>
          <p:cNvPr id="3" name="2 Marcador de contenido"/>
          <p:cNvSpPr>
            <a:spLocks noGrp="1"/>
          </p:cNvSpPr>
          <p:nvPr>
            <p:ph idx="1"/>
          </p:nvPr>
        </p:nvSpPr>
        <p:spPr>
          <a:xfrm>
            <a:off x="457200" y="1268413"/>
            <a:ext cx="8229600" cy="4857750"/>
          </a:xfrm>
        </p:spPr>
        <p:txBody>
          <a:bodyPr rtlCol="0">
            <a:normAutofit fontScale="92500" lnSpcReduction="20000"/>
          </a:bodyPr>
          <a:lstStyle/>
          <a:p>
            <a:pPr algn="just" eaLnBrk="1" fontAlgn="auto" hangingPunct="1">
              <a:spcAft>
                <a:spcPts val="0"/>
              </a:spcAft>
              <a:buFont typeface="Arial" pitchFamily="34" charset="0"/>
              <a:buChar char="•"/>
              <a:defRPr/>
            </a:pPr>
            <a:r>
              <a:rPr lang="es-MX" sz="2600" dirty="0" smtClean="0"/>
              <a:t>Portugal, Italia, Gran Bretaña, Francia, Dinamarca, Noruega, Islandia, Canadá, USA, firmaron el Tratado de la Defensa del Atlántico Norte, para darle cumplimiento se creó la Organización del Tratado del Atlántico Norte.</a:t>
            </a:r>
          </a:p>
          <a:p>
            <a:pPr algn="just" eaLnBrk="1" fontAlgn="auto" hangingPunct="1">
              <a:spcAft>
                <a:spcPts val="0"/>
              </a:spcAft>
              <a:buFont typeface="Arial" pitchFamily="34" charset="0"/>
              <a:buChar char="•"/>
              <a:defRPr/>
            </a:pPr>
            <a:r>
              <a:rPr lang="es-MX" sz="2600" dirty="0" smtClean="0"/>
              <a:t>Puntos acordados:</a:t>
            </a:r>
          </a:p>
          <a:p>
            <a:pPr lvl="1" algn="just" eaLnBrk="1" fontAlgn="auto" hangingPunct="1">
              <a:spcAft>
                <a:spcPts val="0"/>
              </a:spcAft>
              <a:buFont typeface="Arial" pitchFamily="34" charset="0"/>
              <a:buChar char="–"/>
              <a:defRPr/>
            </a:pPr>
            <a:r>
              <a:rPr lang="es-MX" sz="2200" dirty="0" smtClean="0"/>
              <a:t>Construir puertos aéreos y marítimos en la zona del Atlántico</a:t>
            </a:r>
          </a:p>
          <a:p>
            <a:pPr lvl="1" algn="just" eaLnBrk="1" fontAlgn="auto" hangingPunct="1">
              <a:spcAft>
                <a:spcPts val="0"/>
              </a:spcAft>
              <a:buFont typeface="Arial" pitchFamily="34" charset="0"/>
              <a:buChar char="–"/>
              <a:defRPr/>
            </a:pPr>
            <a:r>
              <a:rPr lang="es-MX" sz="2200" dirty="0" smtClean="0"/>
              <a:t>Asegurar el proceso de reconstrucción de Europa Occidental</a:t>
            </a:r>
          </a:p>
          <a:p>
            <a:pPr lvl="1" algn="just" eaLnBrk="1" fontAlgn="auto" hangingPunct="1">
              <a:spcAft>
                <a:spcPts val="0"/>
              </a:spcAft>
              <a:buFont typeface="Arial" pitchFamily="34" charset="0"/>
              <a:buChar char="–"/>
              <a:defRPr/>
            </a:pPr>
            <a:r>
              <a:rPr lang="es-MX" sz="2200" dirty="0" smtClean="0"/>
              <a:t>Formar un ejército unido.</a:t>
            </a:r>
          </a:p>
          <a:p>
            <a:pPr lvl="1" algn="just" eaLnBrk="1" fontAlgn="auto" hangingPunct="1">
              <a:spcAft>
                <a:spcPts val="0"/>
              </a:spcAft>
              <a:buFont typeface="Arial" pitchFamily="34" charset="0"/>
              <a:buChar char="–"/>
              <a:defRPr/>
            </a:pPr>
            <a:r>
              <a:rPr lang="es-MX" sz="2200" dirty="0" smtClean="0"/>
              <a:t>Desplegar cuarteles y bases militares</a:t>
            </a:r>
          </a:p>
          <a:p>
            <a:pPr lvl="1" algn="just" eaLnBrk="1" fontAlgn="auto" hangingPunct="1">
              <a:spcAft>
                <a:spcPts val="0"/>
              </a:spcAft>
              <a:buFont typeface="Arial" pitchFamily="34" charset="0"/>
              <a:buChar char="–"/>
              <a:defRPr/>
            </a:pPr>
            <a:r>
              <a:rPr lang="es-MX" sz="2200" dirty="0" smtClean="0"/>
              <a:t>Tener redes de comunicación</a:t>
            </a:r>
          </a:p>
          <a:p>
            <a:pPr lvl="1" algn="just" eaLnBrk="1" fontAlgn="auto" hangingPunct="1">
              <a:spcAft>
                <a:spcPts val="0"/>
              </a:spcAft>
              <a:buFont typeface="Arial" pitchFamily="34" charset="0"/>
              <a:buChar char="–"/>
              <a:defRPr/>
            </a:pPr>
            <a:r>
              <a:rPr lang="es-MX" sz="2200" dirty="0" smtClean="0"/>
              <a:t>Instalar misiles</a:t>
            </a:r>
          </a:p>
          <a:p>
            <a:pPr algn="just" eaLnBrk="1" fontAlgn="auto" hangingPunct="1">
              <a:spcAft>
                <a:spcPts val="0"/>
              </a:spcAft>
              <a:buFont typeface="Arial" pitchFamily="34" charset="0"/>
              <a:buChar char="•"/>
              <a:defRPr/>
            </a:pPr>
            <a:r>
              <a:rPr lang="es-MX" sz="2600" dirty="0" smtClean="0"/>
              <a:t>En caso de emprenderse un ataque armado contra cualquiera de los integrantes de, el ataque se entendería como si la agresión fuera a todos los demás.</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868</Words>
  <Application>Microsoft Office PowerPoint</Application>
  <PresentationFormat>Presentación en pantalla (4:3)</PresentationFormat>
  <Paragraphs>59</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EL PROCESO HISTÓRICO DE LA GUERRA FRÍA</vt:lpstr>
      <vt:lpstr>¿CAPITALISMO O COMUNISMO?</vt:lpstr>
      <vt:lpstr>Diapositiva 3</vt:lpstr>
      <vt:lpstr>Diapositiva 4</vt:lpstr>
      <vt:lpstr>Diapositiva 5</vt:lpstr>
      <vt:lpstr>Diapositiva 6</vt:lpstr>
      <vt:lpstr>Diapositiva 7</vt:lpstr>
      <vt:lpstr>Diapositiva 8</vt:lpstr>
      <vt:lpstr>OTAN</vt:lpstr>
      <vt:lpstr>PACTO VARSOVIA</vt:lpstr>
      <vt:lpstr>OEA</vt:lpstr>
      <vt:lpstr>Diapositiva 12</vt:lpstr>
      <vt:lpstr>COMUNIDAD EUROPEA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PROCESO HISTÓRICO DE LA GUERRA FRÍA</dc:title>
  <dc:creator>Olga</dc:creator>
  <cp:lastModifiedBy>Olga</cp:lastModifiedBy>
  <cp:revision>1</cp:revision>
  <dcterms:created xsi:type="dcterms:W3CDTF">2018-01-09T07:06:55Z</dcterms:created>
  <dcterms:modified xsi:type="dcterms:W3CDTF">2018-01-09T07:07:41Z</dcterms:modified>
</cp:coreProperties>
</file>