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09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674CD3-3049-4D2B-B83A-D4DA0F2125C7}" type="datetimeFigureOut">
              <a:rPr lang="es-MX" smtClean="0"/>
              <a:t>20/02/2014</a:t>
            </a:fld>
            <a:endParaRPr lang="es-MX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F8E501-D0DD-43E8-9F70-C4655994F813}" type="slidenum">
              <a:rPr lang="es-MX" smtClean="0"/>
              <a:t>‹Nº›</a:t>
            </a:fld>
            <a:endParaRPr lang="es-MX"/>
          </a:p>
        </p:txBody>
      </p:sp>
      <p:sp>
        <p:nvSpPr>
          <p:cNvPr id="32" name="31 Rectángulo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38 Rectángulo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39 Rectángulo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40 Rectángulo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41 Rectángulo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56" name="55 Rectángulo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64 Rectángulo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65 Rectángulo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66 Rectángulo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674CD3-3049-4D2B-B83A-D4DA0F2125C7}" type="datetimeFigureOut">
              <a:rPr lang="es-MX" smtClean="0"/>
              <a:t>20/02/2014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F8E501-D0DD-43E8-9F70-C4655994F813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674CD3-3049-4D2B-B83A-D4DA0F2125C7}" type="datetimeFigureOut">
              <a:rPr lang="es-MX" smtClean="0"/>
              <a:t>20/02/2014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F8E501-D0DD-43E8-9F70-C4655994F813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674CD3-3049-4D2B-B83A-D4DA0F2125C7}" type="datetimeFigureOut">
              <a:rPr lang="es-MX" smtClean="0"/>
              <a:t>20/02/2014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F8E501-D0DD-43E8-9F70-C4655994F813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Forma libre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14 Forma libre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12 Forma libre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15 Forma libre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16 Forma libre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17 Forma libre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18 Forma libre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19 Forma libre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20 Forma libre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21 Forma libre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22 Forma libre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23 Forma libre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24 Forma libre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25 Forma libre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26 Forma libre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674CD3-3049-4D2B-B83A-D4DA0F2125C7}" type="datetimeFigureOut">
              <a:rPr lang="es-MX" smtClean="0"/>
              <a:t>20/02/2014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F8E501-D0DD-43E8-9F70-C4655994F813}" type="slidenum">
              <a:rPr lang="es-MX" smtClean="0"/>
              <a:t>‹Nº›</a:t>
            </a:fld>
            <a:endParaRPr lang="es-MX"/>
          </a:p>
        </p:txBody>
      </p:sp>
      <p:sp>
        <p:nvSpPr>
          <p:cNvPr id="7" name="6 Rectángulo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8 Rectángulo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9 Rectángulo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11 Rectángulo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674CD3-3049-4D2B-B83A-D4DA0F2125C7}" type="datetimeFigureOut">
              <a:rPr lang="es-MX" smtClean="0"/>
              <a:t>20/02/2014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F8E501-D0DD-43E8-9F70-C4655994F813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24 Rectángulo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674CD3-3049-4D2B-B83A-D4DA0F2125C7}" type="datetimeFigureOut">
              <a:rPr lang="es-MX" smtClean="0"/>
              <a:t>20/02/2014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F8E501-D0DD-43E8-9F70-C4655994F813}" type="slidenum">
              <a:rPr lang="es-MX" smtClean="0"/>
              <a:t>‹Nº›</a:t>
            </a:fld>
            <a:endParaRPr lang="es-MX"/>
          </a:p>
        </p:txBody>
      </p:sp>
      <p:sp>
        <p:nvSpPr>
          <p:cNvPr id="16" name="15 Rectángulo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16 Rectángulo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17 Rectángulo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18 Rectángulo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19 Rectángulo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20 Rectángulo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21 Rectángulo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28 Rectángulo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29 Rectángulo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674CD3-3049-4D2B-B83A-D4DA0F2125C7}" type="datetimeFigureOut">
              <a:rPr lang="es-MX" smtClean="0"/>
              <a:t>20/02/2014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F8E501-D0DD-43E8-9F70-C4655994F813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674CD3-3049-4D2B-B83A-D4DA0F2125C7}" type="datetimeFigureOut">
              <a:rPr lang="es-MX" smtClean="0"/>
              <a:t>20/02/2014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F8E501-D0DD-43E8-9F70-C4655994F813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674CD3-3049-4D2B-B83A-D4DA0F2125C7}" type="datetimeFigureOut">
              <a:rPr lang="es-MX" smtClean="0"/>
              <a:t>20/02/2014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F8E501-D0DD-43E8-9F70-C4655994F813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8 Conector recto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9 Grupo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14 Conector recto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15 Conector recto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16 Conector recto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1 Título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grpSp>
        <p:nvGrpSpPr>
          <p:cNvPr id="14" name="13 Grupo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10 Conector recto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11 Conector recto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12 Conector recto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17 Grupo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18 Conector recto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19 Conector recto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20 Conector recto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00674CD3-3049-4D2B-B83A-D4DA0F2125C7}" type="datetimeFigureOut">
              <a:rPr lang="es-MX" smtClean="0"/>
              <a:t>20/02/2014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68F8E501-D0DD-43E8-9F70-C4655994F813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11 Rectángulo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14 Rectángulo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15 Rectángulo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16 Rectángulo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00674CD3-3049-4D2B-B83A-D4DA0F2125C7}" type="datetimeFigureOut">
              <a:rPr lang="es-MX" smtClean="0"/>
              <a:t>20/02/2014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s-MX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68F8E501-D0DD-43E8-9F70-C4655994F813}" type="slidenum">
              <a:rPr lang="es-MX" smtClean="0"/>
              <a:t>‹Nº›</a:t>
            </a:fld>
            <a:endParaRPr lang="es-MX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 smtClean="0"/>
              <a:t>Indicadores económicos</a:t>
            </a:r>
            <a:endParaRPr lang="es-MX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MX" dirty="0" smtClean="0"/>
              <a:t>DEFINICIONES</a:t>
            </a:r>
            <a:endParaRPr lang="es-MX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44615" y="188640"/>
            <a:ext cx="7620000" cy="760512"/>
          </a:xfrm>
        </p:spPr>
        <p:txBody>
          <a:bodyPr/>
          <a:lstStyle/>
          <a:p>
            <a:pPr algn="ctr"/>
            <a:r>
              <a:rPr lang="es-MX" b="1" dirty="0" smtClean="0"/>
              <a:t>INDICADORES ECONÓMICOS</a:t>
            </a:r>
            <a:endParaRPr lang="es-MX" b="1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357158" y="1000109"/>
          <a:ext cx="8572560" cy="5778283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4286280"/>
                <a:gridCol w="4286280"/>
              </a:tblGrid>
              <a:tr h="1140085">
                <a:tc>
                  <a:txBody>
                    <a:bodyPr/>
                    <a:lstStyle/>
                    <a:p>
                      <a:r>
                        <a:rPr lang="es-MX" sz="1800" dirty="0" smtClean="0"/>
                        <a:t>PRODUCTO</a:t>
                      </a:r>
                      <a:r>
                        <a:rPr lang="es-MX" sz="1800" baseline="0" dirty="0" smtClean="0"/>
                        <a:t> NACIONAL BRUTO (PNB)</a:t>
                      </a:r>
                      <a:endParaRPr lang="es-MX" sz="1800" dirty="0"/>
                    </a:p>
                  </a:txBody>
                  <a:tcPr marL="68598" marR="68598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MX" sz="1800" b="0" dirty="0" smtClean="0"/>
                        <a:t>Mide</a:t>
                      </a:r>
                      <a:r>
                        <a:rPr lang="es-MX" sz="1800" b="0" baseline="0" dirty="0" smtClean="0"/>
                        <a:t> el valor total de todos los bienes y servicios nacionales (PIB) más lo que existen en el extranjero, cuyos propietarios son residentes del país.</a:t>
                      </a:r>
                      <a:endParaRPr lang="es-MX" sz="1800" b="0" dirty="0"/>
                    </a:p>
                  </a:txBody>
                  <a:tcPr marL="68598" marR="68598"/>
                </a:tc>
              </a:tr>
              <a:tr h="876988">
                <a:tc>
                  <a:txBody>
                    <a:bodyPr/>
                    <a:lstStyle/>
                    <a:p>
                      <a:r>
                        <a:rPr lang="es-MX" sz="1800" b="1" dirty="0" smtClean="0"/>
                        <a:t>PRODUCTO INTERNO BRUTO (PIB)</a:t>
                      </a:r>
                      <a:endParaRPr lang="es-MX" sz="1800" b="1" dirty="0"/>
                    </a:p>
                  </a:txBody>
                  <a:tcPr marL="68598" marR="68598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ES_tradnl" sz="18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Es el total de los bienes y servicios generados por la economía de un país durante un año.</a:t>
                      </a:r>
                      <a:endParaRPr lang="es-MX" sz="1800" b="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98" marR="68598"/>
                </a:tc>
              </a:tr>
              <a:tr h="1114612">
                <a:tc>
                  <a:txBody>
                    <a:bodyPr/>
                    <a:lstStyle/>
                    <a:p>
                      <a:r>
                        <a:rPr lang="es-MX" sz="1800" b="1" dirty="0" smtClean="0"/>
                        <a:t>ESPERANZA DE VIDA E ÍNDICE</a:t>
                      </a:r>
                      <a:r>
                        <a:rPr lang="es-MX" sz="1800" b="1" baseline="0" dirty="0" smtClean="0"/>
                        <a:t> DE MORTANDAD </a:t>
                      </a:r>
                      <a:endParaRPr lang="es-MX" sz="1800" b="1" dirty="0"/>
                    </a:p>
                  </a:txBody>
                  <a:tcPr marL="68598" marR="68598"/>
                </a:tc>
                <a:tc>
                  <a:txBody>
                    <a:bodyPr/>
                    <a:lstStyle/>
                    <a:p>
                      <a:r>
                        <a:rPr lang="es-MX" sz="1800" b="0" dirty="0" smtClean="0"/>
                        <a:t>Ofrece información sobre las necesidades sanitarias, desigualdad entre los sexos,</a:t>
                      </a:r>
                      <a:r>
                        <a:rPr lang="es-MX" sz="1800" b="0" baseline="0" dirty="0" smtClean="0"/>
                        <a:t> la pobreza y la discriminación racial.</a:t>
                      </a:r>
                      <a:endParaRPr lang="es-MX" sz="1800" b="0" dirty="0"/>
                    </a:p>
                  </a:txBody>
                  <a:tcPr marL="68598" marR="68598"/>
                </a:tc>
              </a:tr>
              <a:tr h="1140085">
                <a:tc>
                  <a:txBody>
                    <a:bodyPr/>
                    <a:lstStyle/>
                    <a:p>
                      <a:r>
                        <a:rPr lang="es-MX" sz="1800" b="1" dirty="0" smtClean="0"/>
                        <a:t>ÍNDICE DE DESARROLLO</a:t>
                      </a:r>
                      <a:r>
                        <a:rPr lang="es-MX" sz="1800" b="1" baseline="0" dirty="0" smtClean="0"/>
                        <a:t> HUMANO (IDH)</a:t>
                      </a:r>
                      <a:endParaRPr lang="es-MX" sz="1800" b="1" dirty="0"/>
                    </a:p>
                  </a:txBody>
                  <a:tcPr marL="68598" marR="68598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ES_tradnl" sz="18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Promedia tres índices que reflejan los resultados de un país en materia de salubridad, esperanza de vida al nacer, educación y nivel de consumo.</a:t>
                      </a:r>
                      <a:endParaRPr lang="es-MX" sz="1800" b="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98" marR="68598"/>
                </a:tc>
              </a:tr>
              <a:tr h="1371831">
                <a:tc>
                  <a:txBody>
                    <a:bodyPr/>
                    <a:lstStyle/>
                    <a:p>
                      <a:r>
                        <a:rPr lang="es-MX" sz="1800" b="1" dirty="0" smtClean="0"/>
                        <a:t>ÍNDICE DE BIENESTAR SUSTENTABLE</a:t>
                      </a:r>
                      <a:endParaRPr lang="es-MX" sz="1800" b="1" dirty="0"/>
                    </a:p>
                  </a:txBody>
                  <a:tcPr marL="68598" marR="68598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MX" sz="18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Mide los aspectos que tienen que ver con la calidad de vida de las personas, el trabajo domésticos, los servicios de bienes durables y el agotamiento de los recursos  naturales.</a:t>
                      </a:r>
                    </a:p>
                  </a:txBody>
                  <a:tcPr marL="68598" marR="68598"/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428596" y="214290"/>
          <a:ext cx="8429684" cy="651036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3929090"/>
                <a:gridCol w="4500594"/>
              </a:tblGrid>
              <a:tr h="1444982">
                <a:tc>
                  <a:txBody>
                    <a:bodyPr/>
                    <a:lstStyle/>
                    <a:p>
                      <a:r>
                        <a:rPr lang="es-MX" sz="1800" dirty="0" smtClean="0"/>
                        <a:t>TASA DE AHORRO</a:t>
                      </a:r>
                      <a:endParaRPr lang="es-MX" sz="1800" dirty="0"/>
                    </a:p>
                  </a:txBody>
                  <a:tcPr marL="68598" marR="68598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MX" sz="1700" b="0" dirty="0" smtClean="0"/>
                        <a:t>Mide el ajuste de la tasa de ahorro tradicional deduciendo el valor</a:t>
                      </a:r>
                      <a:r>
                        <a:rPr lang="es-MX" sz="1700" b="0" baseline="0" dirty="0" smtClean="0"/>
                        <a:t> estimado del agotamiento de los recursos naturales y los daños provocados por la contaminación.</a:t>
                      </a:r>
                      <a:endParaRPr lang="es-MX" sz="1700" b="0" dirty="0"/>
                    </a:p>
                  </a:txBody>
                  <a:tcPr marL="68598" marR="68598"/>
                </a:tc>
              </a:tr>
              <a:tr h="635157">
                <a:tc>
                  <a:txBody>
                    <a:bodyPr/>
                    <a:lstStyle/>
                    <a:p>
                      <a:r>
                        <a:rPr lang="es-MX" sz="1800" b="1" dirty="0" smtClean="0"/>
                        <a:t>INDICE</a:t>
                      </a:r>
                      <a:r>
                        <a:rPr lang="es-MX" sz="1800" b="1" baseline="0" dirty="0" smtClean="0"/>
                        <a:t> DE DESEMPLEO</a:t>
                      </a:r>
                      <a:endParaRPr lang="es-MX" sz="1800" b="1" dirty="0"/>
                    </a:p>
                  </a:txBody>
                  <a:tcPr marL="68598" marR="68598"/>
                </a:tc>
                <a:tc>
                  <a:txBody>
                    <a:bodyPr/>
                    <a:lstStyle/>
                    <a:p>
                      <a:r>
                        <a:rPr lang="es-ES_tradnl" sz="17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Registra el número de personas en edad de trabajar que carecen de empleo.</a:t>
                      </a:r>
                      <a:endParaRPr lang="es-MX" sz="1700" dirty="0"/>
                    </a:p>
                  </a:txBody>
                  <a:tcPr marL="68598" marR="68598"/>
                </a:tc>
              </a:tr>
              <a:tr h="1444982">
                <a:tc>
                  <a:txBody>
                    <a:bodyPr/>
                    <a:lstStyle/>
                    <a:p>
                      <a:r>
                        <a:rPr lang="es-MX" sz="1800" b="1" dirty="0" smtClean="0"/>
                        <a:t>POBLACIÓN</a:t>
                      </a:r>
                      <a:r>
                        <a:rPr lang="es-MX" sz="1800" b="1" baseline="0" dirty="0" smtClean="0"/>
                        <a:t> ECONÓMICAMENTE ACTIVA (PEA)</a:t>
                      </a:r>
                      <a:endParaRPr lang="es-MX" sz="1800" b="1" dirty="0"/>
                    </a:p>
                  </a:txBody>
                  <a:tcPr marL="68598" marR="68598"/>
                </a:tc>
                <a:tc>
                  <a:txBody>
                    <a:bodyPr/>
                    <a:lstStyle/>
                    <a:p>
                      <a:r>
                        <a:rPr lang="es-ES_tradnl" sz="17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Segmento de la población a trabajar que tiene un empleo o que lo buscan activamente, sin incluir a las fuerzas armadas, amas de casa y aquellos que no figuran como fuerza de trabajo.</a:t>
                      </a:r>
                      <a:endParaRPr lang="es-MX" sz="1700" dirty="0"/>
                    </a:p>
                  </a:txBody>
                  <a:tcPr marL="68598" marR="68598"/>
                </a:tc>
              </a:tr>
              <a:tr h="905099">
                <a:tc>
                  <a:txBody>
                    <a:bodyPr/>
                    <a:lstStyle/>
                    <a:p>
                      <a:r>
                        <a:rPr lang="es-MX" sz="1800" b="1" dirty="0" smtClean="0"/>
                        <a:t>MIGRACIÓN</a:t>
                      </a:r>
                      <a:endParaRPr lang="es-MX" sz="1800" b="1" dirty="0"/>
                    </a:p>
                  </a:txBody>
                  <a:tcPr marL="68598" marR="68598"/>
                </a:tc>
                <a:tc>
                  <a:txBody>
                    <a:bodyPr/>
                    <a:lstStyle/>
                    <a:p>
                      <a:r>
                        <a:rPr lang="es-MX" sz="1700" dirty="0" smtClean="0"/>
                        <a:t>Cuantifica el movimiento de población humanas y la actividad</a:t>
                      </a:r>
                      <a:r>
                        <a:rPr lang="es-MX" sz="1700" baseline="0" dirty="0" smtClean="0"/>
                        <a:t> económica a la que se dedican.</a:t>
                      </a:r>
                      <a:endParaRPr lang="es-MX" sz="1700" dirty="0"/>
                    </a:p>
                  </a:txBody>
                  <a:tcPr marL="68598" marR="68598"/>
                </a:tc>
              </a:tr>
              <a:tr h="1175041">
                <a:tc>
                  <a:txBody>
                    <a:bodyPr/>
                    <a:lstStyle/>
                    <a:p>
                      <a:r>
                        <a:rPr lang="es-MX" sz="1800" b="1" dirty="0" smtClean="0"/>
                        <a:t>INGRESO PER CÁPITA</a:t>
                      </a:r>
                      <a:endParaRPr lang="es-MX" sz="1800" b="1" dirty="0"/>
                    </a:p>
                  </a:txBody>
                  <a:tcPr marL="68598" marR="68598"/>
                </a:tc>
                <a:tc>
                  <a:txBody>
                    <a:bodyPr/>
                    <a:lstStyle/>
                    <a:p>
                      <a:r>
                        <a:rPr lang="es-ES_tradnl" sz="17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Registra la media aritmética que se obtiene de dividir el ingreso nacional o personal disponible entre el número de habitantes de un país.</a:t>
                      </a:r>
                      <a:endParaRPr lang="es-MX" sz="1700" dirty="0"/>
                    </a:p>
                  </a:txBody>
                  <a:tcPr marL="68598" marR="68598"/>
                </a:tc>
              </a:tr>
              <a:tr h="905099">
                <a:tc>
                  <a:txBody>
                    <a:bodyPr/>
                    <a:lstStyle/>
                    <a:p>
                      <a:r>
                        <a:rPr lang="es-MX" sz="1800" b="1" dirty="0" smtClean="0"/>
                        <a:t>CANASTA BÁSICA UNIVERSAL (CBU)</a:t>
                      </a:r>
                      <a:endParaRPr lang="es-MX" sz="1800" b="1" dirty="0"/>
                    </a:p>
                  </a:txBody>
                  <a:tcPr marL="68598" marR="68598"/>
                </a:tc>
                <a:tc>
                  <a:txBody>
                    <a:bodyPr/>
                    <a:lstStyle/>
                    <a:p>
                      <a:r>
                        <a:rPr lang="es-MX" sz="1700" dirty="0" smtClean="0"/>
                        <a:t>Mide</a:t>
                      </a:r>
                      <a:r>
                        <a:rPr lang="es-MX" sz="1700" baseline="0" dirty="0" smtClean="0"/>
                        <a:t> el conjunto de bienes necesarios  para cubrir las necesidades de subsistencia de un núcleo familiar.</a:t>
                      </a:r>
                      <a:endParaRPr lang="es-MX" sz="1700" dirty="0"/>
                    </a:p>
                  </a:txBody>
                  <a:tcPr marL="68598" marR="68598"/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3</TotalTime>
  <Words>318</Words>
  <Application>Microsoft Office PowerPoint</Application>
  <PresentationFormat>Presentación en pantalla (4:3)</PresentationFormat>
  <Paragraphs>25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Metro</vt:lpstr>
      <vt:lpstr>Indicadores económicos</vt:lpstr>
      <vt:lpstr>INDICADORES ECONÓMICOS</vt:lpstr>
      <vt:lpstr>Diapositiva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Indicadores económicos</dc:title>
  <dc:creator>Kirk</dc:creator>
  <cp:lastModifiedBy>Kirk</cp:lastModifiedBy>
  <cp:revision>2</cp:revision>
  <dcterms:created xsi:type="dcterms:W3CDTF">2014-02-21T04:05:34Z</dcterms:created>
  <dcterms:modified xsi:type="dcterms:W3CDTF">2014-02-21T04:09:11Z</dcterms:modified>
</cp:coreProperties>
</file>