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08224-E01A-48EC-9869-644F1259188D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E9A3B-79F4-4ACD-B037-5EFF7B4010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5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5C50A3D-051E-433B-8D5C-C13B39F6CCE1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4E2-9F1D-4B35-87D6-16D79A9DB63B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9A32-824D-4D39-84DC-0C9876EC3C81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1A38-082F-4978-8FA5-9F2BC3AF7031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5F6C-01C1-41CA-80D3-F43BB3FB2A7F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604C-9F35-4555-9B72-59FC420D043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5CBE-4612-4BA4-B947-44A1168D9730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0DB2-7BB2-43C2-93A8-A301121C695D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B1DE-A51A-418A-9AA0-0CB063745E1B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3C27-EE1E-4AB8-9405-7244081A43B0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46D-7E3D-41BD-A920-4A76757D68E2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A6BB-3144-4C75-BBFA-D18903697B10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73DD-F444-45D3-B274-C362E1B3D5E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1993-9A62-4BF2-B105-AB5312945E86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F52-EF04-4C35-A8DC-C0444ABFC48E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207A-54FF-45CB-A23A-66F76C652FBC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A1C2-51A3-4018-B79C-61D34BBE7B2D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1B437-5207-4958-9143-216D179B50C4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Olga Esparza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Historia de México I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Repaso  general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Primer parcial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41277" y="6266360"/>
            <a:ext cx="4893958" cy="377825"/>
          </a:xfrm>
        </p:spPr>
        <p:txBody>
          <a:bodyPr/>
          <a:lstStyle/>
          <a:p>
            <a:r>
              <a:rPr lang="en-US" dirty="0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09767"/>
          </a:xfrm>
        </p:spPr>
        <p:txBody>
          <a:bodyPr/>
          <a:lstStyle/>
          <a:p>
            <a:r>
              <a:rPr lang="es-MX" dirty="0" smtClean="0"/>
              <a:t>historia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269241"/>
            <a:ext cx="10131425" cy="1405720"/>
          </a:xfrm>
        </p:spPr>
        <p:txBody>
          <a:bodyPr>
            <a:normAutofit fontScale="92500" lnSpcReduction="10000"/>
          </a:bodyPr>
          <a:lstStyle/>
          <a:p>
            <a:r>
              <a:rPr lang="es-ES_tradnl" sz="2000" dirty="0" smtClean="0"/>
              <a:t>Proviene del griego h</a:t>
            </a:r>
            <a:r>
              <a:rPr lang="es-ES_tradnl" sz="2000" i="1" dirty="0" smtClean="0"/>
              <a:t>istoria </a:t>
            </a:r>
            <a:r>
              <a:rPr lang="es-ES_tradnl" sz="2000" dirty="0" smtClean="0"/>
              <a:t>que significa investigación o indagación.</a:t>
            </a:r>
            <a:endParaRPr lang="es-ES_tradnl" sz="2000" i="1" dirty="0" smtClean="0"/>
          </a:p>
          <a:p>
            <a:r>
              <a:rPr lang="es-ES_tradnl" sz="2000" dirty="0" smtClean="0"/>
              <a:t>Ciencia </a:t>
            </a:r>
            <a:r>
              <a:rPr lang="es-ES_tradnl" sz="2000" dirty="0"/>
              <a:t>que estudia los acontecimientos pasados utilizando un método para su </a:t>
            </a:r>
            <a:r>
              <a:rPr lang="es-ES_tradnl" sz="2000" dirty="0" smtClean="0"/>
              <a:t>investigación.</a:t>
            </a:r>
          </a:p>
          <a:p>
            <a:r>
              <a:rPr lang="es-ES_tradnl" sz="2000" dirty="0" smtClean="0"/>
              <a:t>Se considera al cronista griego </a:t>
            </a:r>
            <a:r>
              <a:rPr lang="es-ES_tradnl" sz="2000" dirty="0" err="1" smtClean="0"/>
              <a:t>Herodoto</a:t>
            </a:r>
            <a:r>
              <a:rPr lang="es-ES_tradnl" sz="2000" dirty="0" smtClean="0"/>
              <a:t>, como padre de la Historia, por ser el primero en estudiar un proceso histórico de manera sistemática. </a:t>
            </a:r>
            <a:endParaRPr lang="en-US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1" y="2781871"/>
            <a:ext cx="10131425" cy="8097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Teoría de la historia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3400573"/>
            <a:ext cx="10131425" cy="111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Es la reflexión del pasado. Ofrece </a:t>
            </a:r>
            <a:r>
              <a:rPr lang="es-ES_tradnl" dirty="0"/>
              <a:t>la </a:t>
            </a:r>
            <a:r>
              <a:rPr lang="es-ES_tradnl" b="1" u="sng" dirty="0"/>
              <a:t>descripción</a:t>
            </a:r>
            <a:r>
              <a:rPr lang="es-ES_tradnl" dirty="0"/>
              <a:t> estructurada de un hecho o proceso, con base en reflexiones sobre cuándo, cómo y dónde aconteció, quién estuvo </a:t>
            </a:r>
            <a:r>
              <a:rPr lang="es-ES_tradnl" dirty="0" smtClean="0"/>
              <a:t>involucrado, por qué sucedió.</a:t>
            </a:r>
            <a:endParaRPr lang="en-US" sz="2000" dirty="0"/>
          </a:p>
        </p:txBody>
      </p:sp>
      <p:sp>
        <p:nvSpPr>
          <p:cNvPr id="6" name="Rectángulo 5"/>
          <p:cNvSpPr/>
          <p:nvPr/>
        </p:nvSpPr>
        <p:spPr>
          <a:xfrm>
            <a:off x="838200" y="5136111"/>
            <a:ext cx="9465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dirty="0"/>
              <a:t>Es el conjunto de métodos y técnicas que busca </a:t>
            </a:r>
            <a:r>
              <a:rPr lang="es-ES_tradnl" b="1" u="sng" dirty="0"/>
              <a:t>profundizar y explicar</a:t>
            </a:r>
            <a:r>
              <a:rPr lang="es-ES_tradnl" dirty="0"/>
              <a:t> los procesos históricos.</a:t>
            </a:r>
            <a:endParaRPr lang="en-U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8201" y="4624325"/>
            <a:ext cx="10131425" cy="8097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historiografía</a:t>
            </a:r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514065"/>
            <a:ext cx="10131425" cy="959894"/>
          </a:xfrm>
        </p:spPr>
        <p:txBody>
          <a:bodyPr/>
          <a:lstStyle/>
          <a:p>
            <a:r>
              <a:rPr lang="es-MX" dirty="0" smtClean="0"/>
              <a:t>Polisemia de la historia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132763"/>
            <a:ext cx="10131425" cy="1146411"/>
          </a:xfrm>
        </p:spPr>
        <p:txBody>
          <a:bodyPr/>
          <a:lstStyle/>
          <a:p>
            <a:r>
              <a:rPr lang="es-ES_tradnl" dirty="0"/>
              <a:t>Se refiere a los diferentes significados que pueden tener la palabra </a:t>
            </a:r>
            <a:r>
              <a:rPr lang="es-ES_tradnl" dirty="0" smtClean="0"/>
              <a:t>historia.  Pues tiene muchos significados, muchos sentidos y usos que han variado conforme las épocas y los enfoques.</a:t>
            </a:r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1" y="2195013"/>
            <a:ext cx="10131425" cy="9598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categorías históricas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2772767"/>
            <a:ext cx="10131425" cy="85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A través de éstas, el historiador comprende el pasado, contextualizándolo.</a:t>
            </a:r>
            <a:endParaRPr lang="en-US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38200" y="3452884"/>
            <a:ext cx="10131425" cy="2306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ESPACIO: un hábitat, la morada de la especie humana, un lugar determinado.</a:t>
            </a:r>
          </a:p>
          <a:p>
            <a:r>
              <a:rPr lang="es-ES_tradnl" dirty="0" smtClean="0"/>
              <a:t>TIEMPO Y DURACIÓN: el tiempo es una constante que sirve para medir la duración de un acontecimiento. El tiempo puede ser cíclico o lineal. La duración es el lapso o periodo en que persiste un hecho, marca el inicio y fin del mismo. Puede ser de corta, mediana o larga duración. </a:t>
            </a:r>
          </a:p>
          <a:p>
            <a:r>
              <a:rPr lang="es-MX" dirty="0" smtClean="0"/>
              <a:t>ESTRUCTURA Y COYUNTURA: la estructura se refiere al </a:t>
            </a:r>
            <a:r>
              <a:rPr lang="es-ES" dirty="0" smtClean="0"/>
              <a:t>conjunto de relaciones entre diversos elementos permanentes que determinan la conducta de los individuos.  </a:t>
            </a:r>
            <a:r>
              <a:rPr lang="es-ES" dirty="0"/>
              <a:t>Coyuntura </a:t>
            </a:r>
            <a:r>
              <a:rPr lang="es-ES" dirty="0" smtClean="0"/>
              <a:t>es </a:t>
            </a:r>
            <a:r>
              <a:rPr lang="es-ES" dirty="0"/>
              <a:t>una serie de eventos o circunstancias que pueden modificar una estructura.</a:t>
            </a:r>
            <a:endParaRPr lang="en-US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14233"/>
          </a:xfrm>
        </p:spPr>
        <p:txBody>
          <a:bodyPr/>
          <a:lstStyle/>
          <a:p>
            <a:r>
              <a:rPr lang="es-MX" dirty="0" smtClean="0"/>
              <a:t>Actores de la historia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214016"/>
            <a:ext cx="10131425" cy="1788488"/>
          </a:xfrm>
        </p:spPr>
        <p:txBody>
          <a:bodyPr/>
          <a:lstStyle/>
          <a:p>
            <a:r>
              <a:rPr lang="es-ES" dirty="0"/>
              <a:t>TESTIMONIANTE, sujeto que observó un suceso y da su relato del mismo, ya sea oral o escrito.</a:t>
            </a:r>
            <a:endParaRPr lang="en-US" dirty="0"/>
          </a:p>
          <a:p>
            <a:r>
              <a:rPr lang="es-MX" dirty="0" smtClean="0"/>
              <a:t>SUJETOS COLECTIVOS:  grupos que </a:t>
            </a:r>
            <a:r>
              <a:rPr lang="es-ES" dirty="0" smtClean="0"/>
              <a:t>llevan </a:t>
            </a:r>
            <a:r>
              <a:rPr lang="es-ES" dirty="0"/>
              <a:t>a cabo o participan en eventos históricos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SUJETOS INDIVIDUALES: aquellos que presentan un testimonio propio, pueden ser ellos el tema del relato. </a:t>
            </a:r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1" y="3668977"/>
            <a:ext cx="10131425" cy="7142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fuentes de la historia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796115" y="4429668"/>
            <a:ext cx="9685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PRIMARIAS: Proporcionan </a:t>
            </a:r>
            <a:r>
              <a:rPr lang="es-ES" dirty="0"/>
              <a:t>un testimonio de acontecimientos que el investigador desea conocer</a:t>
            </a:r>
            <a:r>
              <a:rPr lang="es-E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SECUNDARIAS: </a:t>
            </a:r>
            <a:r>
              <a:rPr lang="es-ES" dirty="0" smtClean="0"/>
              <a:t>son indirectas. Se </a:t>
            </a:r>
            <a:r>
              <a:rPr lang="es-ES" dirty="0"/>
              <a:t>basan en fuentes primarias y otras fuentes.</a:t>
            </a:r>
            <a:endParaRPr lang="en-US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7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con otras ciencias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DIPLOMÁTICA: estudia los documentos oficiales y privados propiamente, permitiendo examinar los hechos del pasado.</a:t>
            </a:r>
          </a:p>
          <a:p>
            <a:r>
              <a:rPr lang="es-MX" dirty="0" smtClean="0"/>
              <a:t>HERÁLDICA: interpreta y examina la simbología de los escudos de armas.</a:t>
            </a:r>
            <a:endParaRPr lang="en-US" dirty="0" smtClean="0"/>
          </a:p>
          <a:p>
            <a:r>
              <a:rPr lang="es-MX" dirty="0" smtClean="0"/>
              <a:t>SIGILOGRAFÍA: analiza los sellos de documentos antiguos, identificado a quién perteneció.</a:t>
            </a:r>
            <a:endParaRPr lang="en-US" dirty="0" smtClean="0"/>
          </a:p>
          <a:p>
            <a:r>
              <a:rPr lang="es-MX" dirty="0" smtClean="0"/>
              <a:t>NUMISMÁTICA: examina el contexto y la evolución de la forma de las monedas, medallas y sellos postales.</a:t>
            </a:r>
            <a:endParaRPr lang="en-US" dirty="0" smtClean="0"/>
          </a:p>
          <a:p>
            <a:r>
              <a:rPr lang="es-MX" dirty="0" smtClean="0"/>
              <a:t>FILATELIA: forma colecciones de sellos y analiza la razón de su contexto histórico.</a:t>
            </a:r>
            <a:endParaRPr lang="en-US" dirty="0" smtClean="0"/>
          </a:p>
          <a:p>
            <a:r>
              <a:rPr lang="es-MX" dirty="0" smtClean="0"/>
              <a:t>EPIGRAFÍA: estudia las inscripciones en materiales como madera, hueso y piedra.</a:t>
            </a:r>
            <a:endParaRPr lang="en-US" dirty="0" smtClean="0"/>
          </a:p>
          <a:p>
            <a:r>
              <a:rPr lang="es-MX" dirty="0" smtClean="0"/>
              <a:t>GENEALOGÍA: estudia las relaciones familiares de ciertos personajes.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615" y="90983"/>
            <a:ext cx="10131425" cy="768823"/>
          </a:xfrm>
        </p:spPr>
        <p:txBody>
          <a:bodyPr/>
          <a:lstStyle/>
          <a:p>
            <a:r>
              <a:rPr lang="es-MX" dirty="0" smtClean="0"/>
              <a:t>Escuelas de interpretación histórica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998019"/>
              </p:ext>
            </p:extLst>
          </p:nvPr>
        </p:nvGraphicFramePr>
        <p:xfrm>
          <a:off x="982636" y="805214"/>
          <a:ext cx="10372301" cy="5942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990">
                  <a:extLst>
                    <a:ext uri="{9D8B030D-6E8A-4147-A177-3AD203B41FA5}">
                      <a16:colId xmlns:a16="http://schemas.microsoft.com/office/drawing/2014/main" val="2382057840"/>
                    </a:ext>
                  </a:extLst>
                </a:gridCol>
                <a:gridCol w="2349806">
                  <a:extLst>
                    <a:ext uri="{9D8B030D-6E8A-4147-A177-3AD203B41FA5}">
                      <a16:colId xmlns:a16="http://schemas.microsoft.com/office/drawing/2014/main" val="3774270779"/>
                    </a:ext>
                  </a:extLst>
                </a:gridCol>
                <a:gridCol w="1637731">
                  <a:extLst>
                    <a:ext uri="{9D8B030D-6E8A-4147-A177-3AD203B41FA5}">
                      <a16:colId xmlns:a16="http://schemas.microsoft.com/office/drawing/2014/main" val="1411613734"/>
                    </a:ext>
                  </a:extLst>
                </a:gridCol>
                <a:gridCol w="4735774">
                  <a:extLst>
                    <a:ext uri="{9D8B030D-6E8A-4147-A177-3AD203B41FA5}">
                      <a16:colId xmlns:a16="http://schemas.microsoft.com/office/drawing/2014/main" val="3789519547"/>
                    </a:ext>
                  </a:extLst>
                </a:gridCol>
              </a:tblGrid>
              <a:tr h="374067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CORRIENTE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PRINCIPALES PENSADORES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PAIS DE ORIGEN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CARACTERÍSTICAS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extLst>
                  <a:ext uri="{0D108BD9-81ED-4DB2-BD59-A6C34878D82A}">
                    <a16:rowId xmlns:a16="http://schemas.microsoft.com/office/drawing/2014/main" val="3127293127"/>
                  </a:ext>
                </a:extLst>
              </a:tr>
              <a:tr h="94154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Positivismo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Augusto Comte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FRANCIA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 devenir humano se desarrolla en etapas.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La historia se puede conocer a través de la teológica, metafísica y positiva.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Busca descubrir leyes que rigen el comportamiento social.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extLst>
                  <a:ext uri="{0D108BD9-81ED-4DB2-BD59-A6C34878D82A}">
                    <a16:rowId xmlns:a16="http://schemas.microsoft.com/office/drawing/2014/main" val="4009481130"/>
                  </a:ext>
                </a:extLst>
              </a:tr>
              <a:tr h="188309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Historicismo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Wilhelm </a:t>
                      </a:r>
                      <a:r>
                        <a:rPr lang="es-MX" sz="1400" dirty="0" err="1">
                          <a:effectLst/>
                        </a:rPr>
                        <a:t>Dilthey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Herbert Spencer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ALEMANIA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Todos los fenómenos son históricos.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La naturaleza se conoce por la razón y la sociedad por la intuición.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Toda investigación arroja resultados relativos.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El objeto de la historia es el individuo. 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Los procesos no conducen a ninguna dirección.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La historiografía consiste en una serie de interpretaciones subjetivas.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extLst>
                  <a:ext uri="{0D108BD9-81ED-4DB2-BD59-A6C34878D82A}">
                    <a16:rowId xmlns:a16="http://schemas.microsoft.com/office/drawing/2014/main" val="3139240180"/>
                  </a:ext>
                </a:extLst>
              </a:tr>
              <a:tr h="119781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Escuela Marxista o Materialismo Histórico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Marx 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Friedrich Engels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ALEMANIA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Estudio de las formaciones socioeconómicas.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Formaciones socioeconómicas en relación con el trabajo humano.</a:t>
                      </a:r>
                      <a:endParaRPr lang="en-US" sz="18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Cambio social determinado por la lucha de clases.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extLst>
                  <a:ext uri="{0D108BD9-81ED-4DB2-BD59-A6C34878D82A}">
                    <a16:rowId xmlns:a16="http://schemas.microsoft.com/office/drawing/2014/main" val="3123262236"/>
                  </a:ext>
                </a:extLst>
              </a:tr>
              <a:tr h="94154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Escuela de los Annales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Lucien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Febvre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Marc </a:t>
                      </a:r>
                      <a:r>
                        <a:rPr lang="es-MX" sz="1400" dirty="0" err="1">
                          <a:effectLst/>
                        </a:rPr>
                        <a:t>Bloch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FRANCIA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Combinaron la investigación académica con</a:t>
                      </a:r>
                      <a:r>
                        <a:rPr lang="es-MX" sz="1400" baseline="0" dirty="0" smtClean="0">
                          <a:effectLst/>
                        </a:rPr>
                        <a:t> el compromiso social.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Recuperación </a:t>
                      </a:r>
                      <a:r>
                        <a:rPr lang="es-MX" sz="1400" dirty="0">
                          <a:effectLst/>
                        </a:rPr>
                        <a:t>del método comparativo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Ven a la historia como: </a:t>
                      </a:r>
                      <a:r>
                        <a:rPr lang="es-MX" sz="1400" dirty="0">
                          <a:effectLst/>
                        </a:rPr>
                        <a:t>un proceso </a:t>
                      </a:r>
                      <a:r>
                        <a:rPr lang="es-MX" sz="1400" dirty="0" smtClean="0">
                          <a:effectLst/>
                        </a:rPr>
                        <a:t>globalizante,</a:t>
                      </a:r>
                      <a:endParaRPr lang="en-US" sz="18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como problema de </a:t>
                      </a:r>
                      <a:r>
                        <a:rPr lang="es-MX" sz="1400" dirty="0" smtClean="0">
                          <a:effectLst/>
                        </a:rPr>
                        <a:t>conocimiento, como análisis y como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obra </a:t>
                      </a:r>
                      <a:r>
                        <a:rPr lang="es-MX" sz="1400" dirty="0" smtClean="0">
                          <a:effectLst/>
                        </a:rPr>
                        <a:t>interdisciplinaria.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388" marR="44388" marT="0" marB="0"/>
                </a:tc>
                <a:extLst>
                  <a:ext uri="{0D108BD9-81ED-4DB2-BD59-A6C34878D82A}">
                    <a16:rowId xmlns:a16="http://schemas.microsoft.com/office/drawing/2014/main" val="1682219640"/>
                  </a:ext>
                </a:extLst>
              </a:tr>
            </a:tbl>
          </a:graphicData>
        </a:graphic>
      </p:graphicFrame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0" y="6252712"/>
            <a:ext cx="7827659" cy="377825"/>
          </a:xfrm>
        </p:spPr>
        <p:txBody>
          <a:bodyPr/>
          <a:lstStyle/>
          <a:p>
            <a:r>
              <a:rPr lang="en-US" dirty="0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0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82050"/>
            <a:ext cx="10131425" cy="1096370"/>
          </a:xfrm>
        </p:spPr>
        <p:txBody>
          <a:bodyPr/>
          <a:lstStyle/>
          <a:p>
            <a:pPr algn="ctr"/>
            <a:r>
              <a:rPr lang="es-MX" dirty="0" smtClean="0"/>
              <a:t>Teorías del poblamiento de américa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995645"/>
            <a:ext cx="10131425" cy="2279816"/>
          </a:xfrm>
        </p:spPr>
        <p:txBody>
          <a:bodyPr/>
          <a:lstStyle/>
          <a:p>
            <a:r>
              <a:rPr lang="es-MX" dirty="0" smtClean="0"/>
              <a:t>TEORÍAS CIENTÍFICAS</a:t>
            </a:r>
          </a:p>
          <a:p>
            <a:pPr lvl="1"/>
            <a:r>
              <a:rPr lang="es-MX" b="1" dirty="0" smtClean="0"/>
              <a:t>ORIGEN ÚNICO</a:t>
            </a:r>
            <a:r>
              <a:rPr lang="es-MX" dirty="0" smtClean="0"/>
              <a:t>: plantea que los americanos llegaron del noreste u oriente de Asia. Ales </a:t>
            </a:r>
            <a:r>
              <a:rPr lang="es-MX" dirty="0" err="1" smtClean="0"/>
              <a:t>Hrdlicka</a:t>
            </a:r>
            <a:r>
              <a:rPr lang="es-MX" dirty="0" smtClean="0"/>
              <a:t>, principal proponente. Cree que los primeros americanos provenían de Siberia, que atravesaron el estrecho de Bering que se congeló durante la última era glacial, llamada la de Wisconsin. </a:t>
            </a:r>
          </a:p>
          <a:p>
            <a:pPr lvl="1"/>
            <a:r>
              <a:rPr lang="es-MX" b="1" dirty="0" smtClean="0"/>
              <a:t>ORIGEN MÚLTIPLE</a:t>
            </a:r>
            <a:r>
              <a:rPr lang="es-MX" dirty="0" smtClean="0"/>
              <a:t>: formula que el hombre americano es el resultado de migraciones de Asia, además de África y Australia. Uno de los principales proponentes es Paul </a:t>
            </a:r>
            <a:r>
              <a:rPr lang="es-MX" dirty="0" err="1" smtClean="0"/>
              <a:t>Rivet</a:t>
            </a:r>
            <a:r>
              <a:rPr lang="es-MX" dirty="0" smtClean="0"/>
              <a:t>.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1" y="3275462"/>
            <a:ext cx="10131425" cy="33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TEORÍAS </a:t>
            </a:r>
            <a:r>
              <a:rPr lang="es-MX" b="1" dirty="0" smtClean="0"/>
              <a:t>NO</a:t>
            </a:r>
            <a:r>
              <a:rPr lang="es-MX" dirty="0" smtClean="0"/>
              <a:t> CIENTÍFICAS</a:t>
            </a:r>
          </a:p>
          <a:p>
            <a:pPr lvl="1"/>
            <a:r>
              <a:rPr lang="es-MX" b="1" dirty="0" smtClean="0"/>
              <a:t>MITO BÍBLICO</a:t>
            </a:r>
            <a:r>
              <a:rPr lang="es-MX" dirty="0" smtClean="0"/>
              <a:t>: sustenta que América se pobló por una de las tribus de Israel.</a:t>
            </a:r>
          </a:p>
          <a:p>
            <a:pPr lvl="1"/>
            <a:r>
              <a:rPr lang="es-MX" b="1" dirty="0" smtClean="0"/>
              <a:t>MITO DE LA ATLANTIDA</a:t>
            </a:r>
            <a:r>
              <a:rPr lang="es-MX" dirty="0" smtClean="0"/>
              <a:t>: sostiene que las complejas culturas mesoamericanas provienen de una gran civilización antigua.</a:t>
            </a:r>
          </a:p>
          <a:p>
            <a:pPr lvl="1"/>
            <a:r>
              <a:rPr lang="es-MX" b="1" dirty="0" smtClean="0"/>
              <a:t>LA VISIÓN INDÍGENA</a:t>
            </a:r>
            <a:r>
              <a:rPr lang="es-MX" dirty="0" smtClean="0"/>
              <a:t>: cada cultura tiene su propia explicación. Una leyenda nahua dice que la humanidad ha nacido cinco veces.</a:t>
            </a:r>
          </a:p>
          <a:p>
            <a:pPr lvl="1"/>
            <a:r>
              <a:rPr lang="es-MX" b="1" dirty="0" smtClean="0"/>
              <a:t>AUTOCTONISTA</a:t>
            </a:r>
            <a:r>
              <a:rPr lang="es-MX" dirty="0" smtClean="0"/>
              <a:t>:  Florentino Ameghino presentó a América como el centro desde donde evolucionaron todos los mamíferos. Siendo el hombre americano originario de América.</a:t>
            </a:r>
          </a:p>
          <a:p>
            <a:pPr lvl="1"/>
            <a:r>
              <a:rPr lang="es-MX" b="1" dirty="0" smtClean="0"/>
              <a:t>ORIGEN AFRICANO</a:t>
            </a:r>
            <a:r>
              <a:rPr lang="es-MX" dirty="0" smtClean="0"/>
              <a:t>: formula que los egipcios llegaron a costas americanas desde la costa africana. Thor Heyerdahl trató de sustentar esta teoría cruzando el Atlántico en 1970.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0" y="6254987"/>
            <a:ext cx="7827659" cy="377825"/>
          </a:xfrm>
        </p:spPr>
        <p:txBody>
          <a:bodyPr/>
          <a:lstStyle/>
          <a:p>
            <a:r>
              <a:rPr lang="en-US" dirty="0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8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3" y="168545"/>
            <a:ext cx="9962866" cy="6646127"/>
          </a:xfr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12594" y="6184474"/>
            <a:ext cx="7827659" cy="377825"/>
          </a:xfrm>
        </p:spPr>
        <p:txBody>
          <a:bodyPr/>
          <a:lstStyle/>
          <a:p>
            <a:r>
              <a:rPr lang="en-US" dirty="0" smtClean="0"/>
              <a:t>Olga Esparza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6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134</TotalTime>
  <Words>870</Words>
  <Application>Microsoft Office PowerPoint</Application>
  <PresentationFormat>Panorámica</PresentationFormat>
  <Paragraphs>89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Celestial</vt:lpstr>
      <vt:lpstr>Historia de México I  Repaso  general</vt:lpstr>
      <vt:lpstr>historia</vt:lpstr>
      <vt:lpstr>Polisemia de la historia</vt:lpstr>
      <vt:lpstr>Actores de la historia</vt:lpstr>
      <vt:lpstr>Relación con otras ciencias</vt:lpstr>
      <vt:lpstr>Escuelas de interpretación histórica</vt:lpstr>
      <vt:lpstr>Teorías del poblamiento de américa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México I  Repaso  general</dc:title>
  <dc:creator>Olga</dc:creator>
  <cp:lastModifiedBy>Olga</cp:lastModifiedBy>
  <cp:revision>18</cp:revision>
  <dcterms:created xsi:type="dcterms:W3CDTF">2019-09-25T04:53:09Z</dcterms:created>
  <dcterms:modified xsi:type="dcterms:W3CDTF">2019-09-25T07:07:19Z</dcterms:modified>
</cp:coreProperties>
</file>