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66" r:id="rId3"/>
    <p:sldId id="258" r:id="rId4"/>
    <p:sldId id="267" r:id="rId5"/>
    <p:sldId id="268" r:id="rId6"/>
    <p:sldId id="280" r:id="rId7"/>
    <p:sldId id="260" r:id="rId8"/>
    <p:sldId id="269" r:id="rId9"/>
    <p:sldId id="259" r:id="rId10"/>
    <p:sldId id="262" r:id="rId11"/>
    <p:sldId id="270" r:id="rId12"/>
    <p:sldId id="275" r:id="rId13"/>
    <p:sldId id="271" r:id="rId14"/>
    <p:sldId id="277" r:id="rId15"/>
    <p:sldId id="282" r:id="rId16"/>
    <p:sldId id="283" r:id="rId17"/>
    <p:sldId id="272" r:id="rId18"/>
    <p:sldId id="273" r:id="rId19"/>
    <p:sldId id="274" r:id="rId20"/>
    <p:sldId id="276" r:id="rId2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485E-A1C0-4C88-8D7E-FC50AF457BA2}" type="datetimeFigureOut">
              <a:rPr lang="es-MX" smtClean="0"/>
              <a:pPr/>
              <a:t>17/11/2014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5514-78EF-44C6-90B2-28E207781A1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485E-A1C0-4C88-8D7E-FC50AF457BA2}" type="datetimeFigureOut">
              <a:rPr lang="es-MX" smtClean="0"/>
              <a:pPr/>
              <a:t>17/11/2014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5514-78EF-44C6-90B2-28E207781A1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485E-A1C0-4C88-8D7E-FC50AF457BA2}" type="datetimeFigureOut">
              <a:rPr lang="es-MX" smtClean="0"/>
              <a:pPr/>
              <a:t>17/11/2014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5514-78EF-44C6-90B2-28E207781A1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485E-A1C0-4C88-8D7E-FC50AF457BA2}" type="datetimeFigureOut">
              <a:rPr lang="es-MX" smtClean="0"/>
              <a:pPr/>
              <a:t>17/11/2014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5514-78EF-44C6-90B2-28E207781A1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485E-A1C0-4C88-8D7E-FC50AF457BA2}" type="datetimeFigureOut">
              <a:rPr lang="es-MX" smtClean="0"/>
              <a:pPr/>
              <a:t>17/11/2014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5514-78EF-44C6-90B2-28E207781A1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485E-A1C0-4C88-8D7E-FC50AF457BA2}" type="datetimeFigureOut">
              <a:rPr lang="es-MX" smtClean="0"/>
              <a:pPr/>
              <a:t>17/11/2014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5514-78EF-44C6-90B2-28E207781A1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485E-A1C0-4C88-8D7E-FC50AF457BA2}" type="datetimeFigureOut">
              <a:rPr lang="es-MX" smtClean="0"/>
              <a:pPr/>
              <a:t>17/11/2014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5514-78EF-44C6-90B2-28E207781A1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485E-A1C0-4C88-8D7E-FC50AF457BA2}" type="datetimeFigureOut">
              <a:rPr lang="es-MX" smtClean="0"/>
              <a:pPr/>
              <a:t>17/11/2014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5514-78EF-44C6-90B2-28E207781A1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485E-A1C0-4C88-8D7E-FC50AF457BA2}" type="datetimeFigureOut">
              <a:rPr lang="es-MX" smtClean="0"/>
              <a:pPr/>
              <a:t>17/11/2014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5514-78EF-44C6-90B2-28E207781A1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485E-A1C0-4C88-8D7E-FC50AF457BA2}" type="datetimeFigureOut">
              <a:rPr lang="es-MX" smtClean="0"/>
              <a:pPr/>
              <a:t>17/11/2014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5514-78EF-44C6-90B2-28E207781A1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485E-A1C0-4C88-8D7E-FC50AF457BA2}" type="datetimeFigureOut">
              <a:rPr lang="es-MX" smtClean="0"/>
              <a:pPr/>
              <a:t>17/11/2014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5514-78EF-44C6-90B2-28E207781A1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7485E-A1C0-4C88-8D7E-FC50AF457BA2}" type="datetimeFigureOut">
              <a:rPr lang="es-MX" smtClean="0"/>
              <a:pPr/>
              <a:t>17/11/2014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F5514-78EF-44C6-90B2-28E207781A1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s-MX" dirty="0" smtClean="0"/>
          </a:p>
          <a:p>
            <a:r>
              <a:rPr lang="es-MX" dirty="0" smtClean="0"/>
              <a:t>En </a:t>
            </a:r>
            <a:r>
              <a:rPr lang="es-MX" dirty="0"/>
              <a:t>el contexto de la sucesión presidencial de 1910  se  formaron dos  frentes: el reeleccionista y el </a:t>
            </a:r>
            <a:r>
              <a:rPr lang="es-MX" dirty="0" err="1"/>
              <a:t>antirreeleccionista</a:t>
            </a:r>
            <a:r>
              <a:rPr lang="es-MX" dirty="0"/>
              <a:t> .El primero tuvo  como abanderado a Porfirio </a:t>
            </a:r>
            <a:r>
              <a:rPr lang="es-MX" dirty="0" smtClean="0"/>
              <a:t>Díaz-Ramón Corral; en </a:t>
            </a:r>
            <a:r>
              <a:rPr lang="es-MX" dirty="0"/>
              <a:t>el  segundo emergió como un gran líder nacional Francisco I.  </a:t>
            </a:r>
            <a:r>
              <a:rPr lang="es-MX" dirty="0" smtClean="0"/>
              <a:t>Madero - Francisco Vázquez.</a:t>
            </a:r>
            <a:br>
              <a:rPr lang="es-MX" dirty="0" smtClean="0"/>
            </a:br>
            <a:endParaRPr lang="es-MX" dirty="0" smtClean="0"/>
          </a:p>
          <a:p>
            <a:r>
              <a:rPr lang="es-MX" dirty="0" smtClean="0"/>
              <a:t>Las organizaciones salieron del control oficial y al régimen no le quedo más que recurrir al fraude y la represión.</a:t>
            </a:r>
          </a:p>
          <a:p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Villismo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643578"/>
          </a:xfrm>
        </p:spPr>
        <p:txBody>
          <a:bodyPr>
            <a:normAutofit fontScale="85000" lnSpcReduction="10000"/>
          </a:bodyPr>
          <a:lstStyle/>
          <a:p>
            <a:r>
              <a:rPr lang="es-MX" dirty="0" smtClean="0"/>
              <a:t>Francisco Villa, José Doroteo Arango, </a:t>
            </a:r>
            <a:r>
              <a:rPr lang="es-MX" b="1" dirty="0" smtClean="0"/>
              <a:t>conocido como el Centauro del norte.</a:t>
            </a:r>
          </a:p>
          <a:p>
            <a:r>
              <a:rPr lang="es-MX" b="1" dirty="0" smtClean="0"/>
              <a:t>Líder revolucionario del ejército La división del norte.</a:t>
            </a:r>
          </a:p>
          <a:p>
            <a:endParaRPr lang="es-MX" dirty="0" smtClean="0"/>
          </a:p>
          <a:p>
            <a:r>
              <a:rPr lang="es-ES_tradnl" b="1" dirty="0" smtClean="0"/>
              <a:t>Movimiento de lucha por la repartición de tierras a los campesinos.</a:t>
            </a:r>
          </a:p>
          <a:p>
            <a:endParaRPr lang="es-ES_tradnl" b="1" dirty="0" smtClean="0"/>
          </a:p>
          <a:p>
            <a:r>
              <a:rPr lang="es-ES_tradnl" dirty="0" smtClean="0"/>
              <a:t>Desconoció a Orozco y lucho contra él.</a:t>
            </a:r>
          </a:p>
          <a:p>
            <a:r>
              <a:rPr lang="es-ES_tradnl" dirty="0" smtClean="0"/>
              <a:t>Luchó a favor de la causa constitucionalista.</a:t>
            </a:r>
          </a:p>
          <a:p>
            <a:r>
              <a:rPr lang="es-ES_tradnl" dirty="0" smtClean="0"/>
              <a:t>Lanzó un manifiesto al pueblo de México, para que se exigieran reformas económico-sociales, además de expresar que Carranza no estaba cumpliendo con el Plan de Guadalupe.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Huertismo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dirty="0" smtClean="0"/>
              <a:t>Huerta </a:t>
            </a:r>
            <a:r>
              <a:rPr lang="es-ES_tradnl" b="1" dirty="0" smtClean="0"/>
              <a:t>fue partícipe del Pacto de la Embajada, ordenando la captura de Madero.</a:t>
            </a:r>
            <a:endParaRPr lang="es-MX" dirty="0" smtClean="0"/>
          </a:p>
          <a:p>
            <a:r>
              <a:rPr lang="es-MX" b="1" dirty="0" smtClean="0"/>
              <a:t>Victoriano Huerta, se </a:t>
            </a:r>
            <a:r>
              <a:rPr lang="es-MX" b="1" dirty="0" err="1" smtClean="0"/>
              <a:t>autonombró</a:t>
            </a:r>
            <a:r>
              <a:rPr lang="es-MX" b="1" dirty="0" smtClean="0"/>
              <a:t> presidente en 1913.</a:t>
            </a:r>
          </a:p>
          <a:p>
            <a:r>
              <a:rPr lang="es-MX" dirty="0" smtClean="0"/>
              <a:t>Se encargó de disolver el Congreso.</a:t>
            </a:r>
          </a:p>
          <a:p>
            <a:r>
              <a:rPr lang="es-MX" dirty="0" smtClean="0"/>
              <a:t>La lucha armada del ejército constitucionalista, logró vencer al ejército federal de Huerta.</a:t>
            </a:r>
          </a:p>
          <a:p>
            <a:r>
              <a:rPr lang="es-MX" dirty="0" smtClean="0"/>
              <a:t>En julio de 1914, Victoriano Huerta huye cuando Obregón y Carranza se dirigen a tomar la ciudad de México.</a:t>
            </a:r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Datos históricos complementarios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Los intereses sociales antagónicos de los grupos revolucionarios, después de la renuncia de Huerta al poder, estaban representados por el proletariado rural que se dividió entre Villistas y Zapatistas, así como los grandes terratenientes eran representados por los </a:t>
            </a:r>
            <a:r>
              <a:rPr lang="es-ES_tradnl" dirty="0" err="1" smtClean="0"/>
              <a:t>Carrancistas</a:t>
            </a:r>
            <a:r>
              <a:rPr lang="es-ES_tradnl" dirty="0" smtClean="0"/>
              <a:t>.</a:t>
            </a: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Movimientos constitucionalista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 fontScale="77500" lnSpcReduction="20000"/>
          </a:bodyPr>
          <a:lstStyle/>
          <a:p>
            <a:r>
              <a:rPr lang="es-ES_tradnl" b="1" dirty="0" smtClean="0"/>
              <a:t>Movimiento organizado bajo la influencia de Venustiano Carranza, por lo cual también es conocido como </a:t>
            </a:r>
            <a:r>
              <a:rPr lang="es-ES_tradnl" b="1" dirty="0" err="1" smtClean="0"/>
              <a:t>Carrancismo</a:t>
            </a:r>
            <a:r>
              <a:rPr lang="es-ES_tradnl" b="1" dirty="0" smtClean="0"/>
              <a:t>.</a:t>
            </a:r>
            <a:endParaRPr lang="es-ES_tradnl" dirty="0" smtClean="0"/>
          </a:p>
          <a:p>
            <a:r>
              <a:rPr lang="es-ES_tradnl" dirty="0" smtClean="0"/>
              <a:t>Encabezó el movimiento revolucionario a la muerte de Madero y luchó contra la dictadura de Huerta. </a:t>
            </a:r>
            <a:endParaRPr lang="es-ES_tradnl" b="1" dirty="0" smtClean="0"/>
          </a:p>
          <a:p>
            <a:r>
              <a:rPr lang="es-ES_tradnl" b="1" dirty="0" smtClean="0"/>
              <a:t>Su principal jefe militar constitucionalista  fue Álvaro Obregón .</a:t>
            </a:r>
          </a:p>
          <a:p>
            <a:r>
              <a:rPr lang="es-ES_tradnl" b="1" dirty="0" smtClean="0"/>
              <a:t>Redactan y firman el Plan de Guadalupe, en marzo de 1913, con la finalidad de:</a:t>
            </a:r>
          </a:p>
          <a:p>
            <a:pPr lvl="1"/>
            <a:r>
              <a:rPr lang="es-ES_tradnl" b="1" dirty="0" smtClean="0"/>
              <a:t>Destituir a Huerta</a:t>
            </a:r>
          </a:p>
          <a:p>
            <a:pPr lvl="1"/>
            <a:r>
              <a:rPr lang="es-ES_tradnl" b="1" dirty="0" smtClean="0"/>
              <a:t>Venustiano Carranza sería presidente interino y llamaría a elecciones.</a:t>
            </a:r>
          </a:p>
          <a:p>
            <a:r>
              <a:rPr lang="es-ES_tradnl" dirty="0" smtClean="0"/>
              <a:t>Solicitó apoyo de Villa y lo recibió, sin embargo surgieron fricciones, por lo que Villa desconoce a Carranza.</a:t>
            </a:r>
          </a:p>
          <a:p>
            <a:r>
              <a:rPr lang="es-ES_tradnl" dirty="0" smtClean="0"/>
              <a:t>Carranza ya en la </a:t>
            </a:r>
            <a:r>
              <a:rPr lang="es-ES_tradnl" dirty="0" err="1" smtClean="0"/>
              <a:t>cd</a:t>
            </a:r>
            <a:r>
              <a:rPr lang="es-ES_tradnl" dirty="0" smtClean="0"/>
              <a:t>. de México no contaba con el apoyo de Villistas ni Zapatistas.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Invasión Norteamericana de 1914</a:t>
            </a:r>
            <a:endParaRPr lang="es-MX" dirty="0"/>
          </a:p>
        </p:txBody>
      </p:sp>
      <p:pic>
        <p:nvPicPr>
          <p:cNvPr id="5122" name="Picture 2" descr="http://upload.wikimedia.org/wikipedia/commons/b/b0/Ocupaci%C3%B3n_estadounidense_de_Veracru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64920"/>
            <a:ext cx="7929618" cy="5345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4296"/>
          </a:xfrm>
        </p:spPr>
        <p:txBody>
          <a:bodyPr>
            <a:normAutofit fontScale="90000"/>
          </a:bodyPr>
          <a:lstStyle/>
          <a:p>
            <a:r>
              <a:rPr lang="es-ES" sz="2800" dirty="0" smtClean="0"/>
              <a:t>La </a:t>
            </a:r>
            <a:r>
              <a:rPr lang="es-ES" sz="2800" b="1" dirty="0" smtClean="0"/>
              <a:t>ocupación estadounidense de Veracruz</a:t>
            </a:r>
            <a:r>
              <a:rPr lang="es-ES" sz="2800" dirty="0" smtClean="0"/>
              <a:t> duró seis meses, en respuesta al incidente de Tampico del 9 de abril de 1914 que sirvió de pretexto al gobierno estadounidense para ofenderse con el gobierno de Victoriano Huerta. Inició con la toma del puerto el 21 de abril de 1914 y culminó con la salida de las tropas extranjeras el 23 de noviembre del mismo año.</a:t>
            </a:r>
            <a:endParaRPr lang="es-ES" sz="2800" dirty="0"/>
          </a:p>
        </p:txBody>
      </p:sp>
      <p:pic>
        <p:nvPicPr>
          <p:cNvPr id="35842" name="Picture 2" descr="http://www.inehrm.gob.mx/imagenes/veracruz/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214686"/>
            <a:ext cx="5715000" cy="3019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 integró una defensa por noventa cadetes de la Escuela Naval Militar, 100 soldados de 19º batallón y voluntarios civiles. No fue hasta noviembre que las fuerzas constitucionalistas del general Heriberto Jara recuperaron la ciudad.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Soberana convención de Aguascalientes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77500" lnSpcReduction="20000"/>
          </a:bodyPr>
          <a:lstStyle/>
          <a:p>
            <a:r>
              <a:rPr lang="es-MX" b="1" dirty="0" smtClean="0"/>
              <a:t>Reunión convocada para los líderes y jefes revolucionarios de los diferentes frentes que lucharon contra Huerta.</a:t>
            </a:r>
          </a:p>
          <a:p>
            <a:r>
              <a:rPr lang="es-MX" dirty="0" smtClean="0"/>
              <a:t>Se trató la designación de un presidente provisional, que sería Eulalio </a:t>
            </a:r>
            <a:r>
              <a:rPr lang="es-MX" dirty="0" err="1" smtClean="0"/>
              <a:t>Gutierrez</a:t>
            </a:r>
            <a:r>
              <a:rPr lang="es-MX" dirty="0" smtClean="0"/>
              <a:t>.</a:t>
            </a:r>
          </a:p>
          <a:p>
            <a:r>
              <a:rPr lang="es-MX" dirty="0" smtClean="0"/>
              <a:t>Se acordó la destrucción del latifundio y crear la pequeña propiedad.</a:t>
            </a:r>
            <a:endParaRPr lang="es-MX" b="1" dirty="0" smtClean="0"/>
          </a:p>
          <a:p>
            <a:r>
              <a:rPr lang="es-MX" b="1" dirty="0" smtClean="0"/>
              <a:t>Devolver a los pueblos, ejidos y agua de que habían sido despojados.</a:t>
            </a:r>
            <a:endParaRPr lang="es-MX" dirty="0" smtClean="0"/>
          </a:p>
          <a:p>
            <a:r>
              <a:rPr lang="es-MX" dirty="0" smtClean="0"/>
              <a:t>Aprobaron las principales demandas de los campesinos manifestadas en el Plan de Ayala.</a:t>
            </a:r>
            <a:endParaRPr lang="es-MX" b="1" dirty="0" smtClean="0"/>
          </a:p>
          <a:p>
            <a:r>
              <a:rPr lang="es-MX" b="1" dirty="0" smtClean="0"/>
              <a:t>Depuso al Primer Jefe Carranza de su cargo y nombró a Villa comandante de los ejércitos convencionalistas.</a:t>
            </a:r>
          </a:p>
          <a:p>
            <a:r>
              <a:rPr lang="es-MX" b="1" dirty="0" smtClean="0"/>
              <a:t>Provocó la separación de Obregón y los generales de la Convención.</a:t>
            </a:r>
            <a:endParaRPr lang="es-MX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Gobierno convencionalista y el </a:t>
            </a:r>
            <a:r>
              <a:rPr lang="es-MX" dirty="0" err="1" smtClean="0"/>
              <a:t>carrancismo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El gobierno convencionalista esta representado por los participantes de la Convención de Aguascalientes, apoyados por los ejércitos de Villa y Zapata.</a:t>
            </a:r>
          </a:p>
          <a:p>
            <a:r>
              <a:rPr lang="es-MX" dirty="0" smtClean="0"/>
              <a:t>Para 1914 Carranza al ser depuesto , sale de la </a:t>
            </a:r>
            <a:r>
              <a:rPr lang="es-MX" dirty="0" err="1" smtClean="0"/>
              <a:t>cd</a:t>
            </a:r>
            <a:r>
              <a:rPr lang="es-MX" dirty="0" smtClean="0"/>
              <a:t> de México, se establece en Veracruz y rechaza la autoridad de la Convención.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Constitución de 1917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b="1" dirty="0" smtClean="0"/>
              <a:t>El congreso </a:t>
            </a:r>
            <a:r>
              <a:rPr lang="es-MX" dirty="0" smtClean="0"/>
              <a:t>constituyente </a:t>
            </a:r>
            <a:r>
              <a:rPr lang="es-MX" b="1" dirty="0" smtClean="0"/>
              <a:t>se reunió en</a:t>
            </a:r>
            <a:r>
              <a:rPr lang="es-MX" dirty="0" smtClean="0"/>
              <a:t> la </a:t>
            </a:r>
            <a:r>
              <a:rPr lang="es-MX" dirty="0" err="1" smtClean="0"/>
              <a:t>cd</a:t>
            </a:r>
            <a:r>
              <a:rPr lang="es-MX" dirty="0" smtClean="0"/>
              <a:t> de </a:t>
            </a:r>
            <a:r>
              <a:rPr lang="es-MX" b="1" dirty="0" smtClean="0"/>
              <a:t>Querétaro</a:t>
            </a:r>
            <a:r>
              <a:rPr lang="es-MX" dirty="0" smtClean="0"/>
              <a:t>, del 1 de diciembre de 1916 al 31 de enero de 1917, </a:t>
            </a:r>
            <a:r>
              <a:rPr lang="es-MX" b="1" dirty="0" smtClean="0"/>
              <a:t>para crear un nuevo código legal</a:t>
            </a:r>
            <a:r>
              <a:rPr lang="es-MX" dirty="0" smtClean="0"/>
              <a:t>, </a:t>
            </a:r>
            <a:r>
              <a:rPr lang="es-MX" b="1" dirty="0" smtClean="0"/>
              <a:t>el cual se promulgó el 5 de febrero de 1917</a:t>
            </a:r>
            <a:r>
              <a:rPr lang="es-MX" dirty="0" smtClean="0"/>
              <a:t> como la Carta Magna o Constitución de 1917.</a:t>
            </a:r>
          </a:p>
          <a:p>
            <a:endParaRPr lang="es-MX" dirty="0" smtClean="0"/>
          </a:p>
          <a:p>
            <a:r>
              <a:rPr lang="es-MX" dirty="0" smtClean="0"/>
              <a:t>La Carta Magna se clasificó en tres rubros principales:</a:t>
            </a:r>
          </a:p>
          <a:p>
            <a:pPr lvl="1"/>
            <a:r>
              <a:rPr lang="es-MX" dirty="0" smtClean="0"/>
              <a:t>Forma de gobierno</a:t>
            </a:r>
          </a:p>
          <a:p>
            <a:pPr lvl="1"/>
            <a:r>
              <a:rPr lang="es-MX" dirty="0" smtClean="0"/>
              <a:t>Derechos y garantías individuales</a:t>
            </a:r>
          </a:p>
          <a:p>
            <a:pPr lvl="1"/>
            <a:r>
              <a:rPr lang="es-MX" dirty="0" smtClean="0"/>
              <a:t>Garantías sociales, de trabajo y propiedad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Otros hechos importantes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Después de las elecciones Madero se refugió en E.U. </a:t>
            </a:r>
          </a:p>
          <a:p>
            <a:r>
              <a:rPr lang="es-MX" dirty="0" smtClean="0"/>
              <a:t>En mayo de </a:t>
            </a:r>
            <a:r>
              <a:rPr lang="es-MX" b="1" dirty="0" smtClean="0"/>
              <a:t>1911 Pascual Orozco y Francisco Villa tomaron Ciudad Juárez y los representantes de Díaz dieron formalidad a las negociaciones, firmando el Tratado de Ciudad Juárez.</a:t>
            </a:r>
          </a:p>
          <a:p>
            <a:r>
              <a:rPr lang="es-MX" dirty="0" smtClean="0"/>
              <a:t>En el mismo mes se presentó la renuncia del dictador a la Presidencia de la República.</a:t>
            </a:r>
          </a:p>
          <a:p>
            <a:r>
              <a:rPr lang="es-MX" b="1" dirty="0" smtClean="0"/>
              <a:t>Díaz es exiliado y se embarca para irse a vivir a Francia.</a:t>
            </a:r>
          </a:p>
          <a:p>
            <a:r>
              <a:rPr lang="es-MX" b="1" dirty="0" smtClean="0"/>
              <a:t>León de la Barra fue nombrado presidente interino, él entregó la presidencia a Madero.</a:t>
            </a:r>
            <a:endParaRPr lang="es-MX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Principales artículos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s-MX" b="1" dirty="0" smtClean="0"/>
              <a:t>Art. 1 </a:t>
            </a:r>
            <a:r>
              <a:rPr lang="es-MX" dirty="0" smtClean="0"/>
              <a:t>… todo individuo gozará de las garantías de esta constitución …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b="1" dirty="0" smtClean="0"/>
              <a:t>Art. 3</a:t>
            </a:r>
            <a:r>
              <a:rPr lang="es-MX" dirty="0" smtClean="0"/>
              <a:t> La enseñanza es libre y laica en los establecimientos oficiales …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b="1" dirty="0" smtClean="0"/>
              <a:t>Art. 5</a:t>
            </a:r>
            <a:r>
              <a:rPr lang="es-MX" dirty="0" smtClean="0"/>
              <a:t> … siendo lícito, todo individuo podrá dedicarse a la profesión, industria, comercio o trabajo que le acomode…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b="1" dirty="0" smtClean="0"/>
              <a:t>Art. 24</a:t>
            </a:r>
            <a:r>
              <a:rPr lang="es-MX" dirty="0" smtClean="0"/>
              <a:t>  Todo hombre es libre de profesar la creencia religiosa que le agrade…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b="1" dirty="0" smtClean="0"/>
              <a:t>Art. 27</a:t>
            </a:r>
            <a:r>
              <a:rPr lang="es-MX" dirty="0" smtClean="0"/>
              <a:t> La propiedad de las tierras y aguas comprendidas dentro de los límites del territorio nacional corresponden a la Nación.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b="1" dirty="0" smtClean="0"/>
              <a:t>Art. 123</a:t>
            </a:r>
            <a:r>
              <a:rPr lang="es-MX" dirty="0" smtClean="0"/>
              <a:t> El Congreso de la Unión, expedirá leyes acerca del trabajo, como contratos, duración de jornada, salario mínimo, entre otros …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b="1" dirty="0" smtClean="0"/>
              <a:t>Art. 130</a:t>
            </a:r>
            <a:r>
              <a:rPr lang="es-MX" dirty="0" smtClean="0"/>
              <a:t> Las iglesias y demás agrupaciones religiosas se sujetarán a la ley, que  corresponde  exclusivamente al Congreso de la Unión expedirlas…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Maderismo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 smtClean="0"/>
              <a:t>Francisco I. Madero</a:t>
            </a:r>
          </a:p>
          <a:p>
            <a:r>
              <a:rPr lang="es-MX" dirty="0" smtClean="0"/>
              <a:t>Candidatura a la presidencia</a:t>
            </a:r>
          </a:p>
          <a:p>
            <a:r>
              <a:rPr lang="es-MX" dirty="0" smtClean="0"/>
              <a:t>Lema: Sufragio efectivo, No reelección</a:t>
            </a:r>
          </a:p>
          <a:p>
            <a:r>
              <a:rPr lang="es-MX" b="1" dirty="0" smtClean="0"/>
              <a:t>Redacta, junto con otros miembros del Partido Nacional </a:t>
            </a:r>
            <a:r>
              <a:rPr lang="es-MX" b="1" dirty="0" err="1" smtClean="0"/>
              <a:t>Antirreeleccionista</a:t>
            </a:r>
            <a:r>
              <a:rPr lang="es-MX" b="1" dirty="0" smtClean="0"/>
              <a:t>, un programa de acción revolucionaria, al que llamaron Plan de San Luis</a:t>
            </a:r>
          </a:p>
          <a:p>
            <a:r>
              <a:rPr lang="es-MX" dirty="0" smtClean="0"/>
              <a:t>El Plan de San Luis consistía en:</a:t>
            </a:r>
          </a:p>
          <a:p>
            <a:pPr lvl="1"/>
            <a:r>
              <a:rPr lang="es-MX" dirty="0" smtClean="0"/>
              <a:t>Declarar nulos los resultados de las elecciones de 1910</a:t>
            </a:r>
          </a:p>
          <a:p>
            <a:pPr lvl="1"/>
            <a:r>
              <a:rPr lang="es-MX" dirty="0" smtClean="0"/>
              <a:t>Se plantea la restitución de las tierras a sus dueños originales</a:t>
            </a:r>
          </a:p>
          <a:p>
            <a:pPr lvl="1"/>
            <a:r>
              <a:rPr lang="es-MX" dirty="0" smtClean="0"/>
              <a:t>Se declara presidente interino a Madero</a:t>
            </a:r>
          </a:p>
          <a:p>
            <a:pPr lvl="1"/>
            <a:r>
              <a:rPr lang="es-MX" dirty="0" smtClean="0"/>
              <a:t>Se llama al pueblo para que el 20 de noviembre de 1910, a las 18hrs, se inicien las insurrecciones contra la dictadura.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Madero en la presidencia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 fontScale="85000" lnSpcReduction="20000"/>
          </a:bodyPr>
          <a:lstStyle/>
          <a:p>
            <a:r>
              <a:rPr lang="es-MX" b="1" dirty="0" smtClean="0"/>
              <a:t>6 de noviembre de 1911, Francisco I. Madero toma posesión de la Presidencia de la República. Pino Suárez como vicepresidente.</a:t>
            </a:r>
          </a:p>
          <a:p>
            <a:r>
              <a:rPr lang="es-MX" dirty="0" smtClean="0"/>
              <a:t>Se enfrentó a conflictos de diversa índole:</a:t>
            </a:r>
          </a:p>
          <a:p>
            <a:pPr lvl="1"/>
            <a:r>
              <a:rPr lang="es-MX" dirty="0" smtClean="0"/>
              <a:t>Los latifundistas estaban íntimamente ligados a los intereses del capital extranjero, por lo que no devolvió las tierras a sus antiguos propietarios.</a:t>
            </a:r>
          </a:p>
          <a:p>
            <a:pPr lvl="1"/>
            <a:r>
              <a:rPr lang="es-MX" dirty="0" smtClean="0"/>
              <a:t>La iglesia se había declarado públicamente contraria al gobierno maderista.</a:t>
            </a:r>
          </a:p>
          <a:p>
            <a:pPr lvl="1"/>
            <a:r>
              <a:rPr lang="es-MX" dirty="0" smtClean="0"/>
              <a:t>Por los 2 aspectos anteriores gran parte del pueblo también se opuso al gobierno de Madero.</a:t>
            </a:r>
          </a:p>
          <a:p>
            <a:pPr lvl="1"/>
            <a:r>
              <a:rPr lang="es-MX" dirty="0" smtClean="0"/>
              <a:t>El ejército federal conservó su estructura como en el antiguo régimen.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s-MX" sz="3200" b="1" dirty="0" smtClean="0"/>
              <a:t>El general Emiliano Zapata rompe relaciones con Madero.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357958"/>
          </a:xfrm>
        </p:spPr>
        <p:txBody>
          <a:bodyPr>
            <a:normAutofit fontScale="85000" lnSpcReduction="20000"/>
          </a:bodyPr>
          <a:lstStyle/>
          <a:p>
            <a:r>
              <a:rPr lang="es-MX" sz="3800" dirty="0" smtClean="0"/>
              <a:t>Madero nombra al general Victoriano Huerta a cargo de las operaciones militares.</a:t>
            </a:r>
          </a:p>
          <a:p>
            <a:endParaRPr lang="es-MX" sz="3800" dirty="0" smtClean="0"/>
          </a:p>
          <a:p>
            <a:r>
              <a:rPr lang="es-MX" sz="3800" b="1" dirty="0" smtClean="0"/>
              <a:t>Victoriano Huerta, Manuel </a:t>
            </a:r>
            <a:r>
              <a:rPr lang="es-MX" sz="3800" b="1" dirty="0" err="1" smtClean="0"/>
              <a:t>Mondragón</a:t>
            </a:r>
            <a:r>
              <a:rPr lang="es-MX" sz="3800" b="1" dirty="0" smtClean="0"/>
              <a:t> y Gregorio Ruiz, establecieron contacto con Félix Díaz y Bernardo Reyes, juntos planearon un golpe de Estado contra el gobierno Maderista.</a:t>
            </a:r>
          </a:p>
          <a:p>
            <a:endParaRPr lang="es-MX" sz="3800" b="1" dirty="0" smtClean="0"/>
          </a:p>
          <a:p>
            <a:r>
              <a:rPr lang="es-MX" sz="3800" b="1" dirty="0" smtClean="0"/>
              <a:t>El embajador de E. U. de A., Henry </a:t>
            </a:r>
            <a:r>
              <a:rPr lang="es-MX" sz="3800" b="1" dirty="0" err="1" smtClean="0"/>
              <a:t>Lane</a:t>
            </a:r>
            <a:r>
              <a:rPr lang="es-MX" sz="3800" b="1" dirty="0" smtClean="0"/>
              <a:t> Wilson, apoyó a los militares insurrectos </a:t>
            </a:r>
            <a:r>
              <a:rPr lang="es-MX" sz="3800" dirty="0" smtClean="0"/>
              <a:t>en su rebelión contra el presidente Madero, </a:t>
            </a:r>
            <a:r>
              <a:rPr lang="es-MX" sz="3800" b="1" dirty="0" smtClean="0"/>
              <a:t>sosteniendo que defendía los intereses de sus connacionales.</a:t>
            </a:r>
            <a:endParaRPr lang="es-MX" sz="3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500034" y="428604"/>
            <a:ext cx="821537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3000" dirty="0" smtClean="0"/>
              <a:t>Con el respaldo del embajador estadounidense, </a:t>
            </a:r>
            <a:r>
              <a:rPr lang="es-ES_tradnl" sz="3000" b="1" dirty="0" smtClean="0"/>
              <a:t>Huerta y Félix Díaz, firman el “Pacto de la embajada” </a:t>
            </a:r>
            <a:r>
              <a:rPr lang="es-ES_tradnl" sz="3000" dirty="0" smtClean="0"/>
              <a:t>que establece que para evitar más derramamiento de sangre, el General Huerta aprisionaba a Madero y asumiría la presidencia provisional.</a:t>
            </a:r>
          </a:p>
          <a:p>
            <a:endParaRPr lang="es-MX" sz="3000" dirty="0" smtClean="0"/>
          </a:p>
          <a:p>
            <a:r>
              <a:rPr lang="es-MX" sz="3000" dirty="0" smtClean="0"/>
              <a:t>Comienza </a:t>
            </a:r>
            <a:r>
              <a:rPr lang="es-MX" sz="3000" b="1" dirty="0" smtClean="0"/>
              <a:t>la decena trágica, </a:t>
            </a:r>
            <a:r>
              <a:rPr lang="es-ES_tradnl" sz="3000" b="1" dirty="0" smtClean="0"/>
              <a:t>periodo de 10 días de enfrentamientos continuos que culminaron</a:t>
            </a:r>
            <a:r>
              <a:rPr lang="es-ES_tradnl" sz="3000" dirty="0" smtClean="0"/>
              <a:t> con la dramática caída y </a:t>
            </a:r>
            <a:r>
              <a:rPr lang="es-ES_tradnl" sz="3000" b="1" dirty="0" smtClean="0"/>
              <a:t>muerte</a:t>
            </a:r>
            <a:r>
              <a:rPr lang="es-ES_tradnl" sz="3000" dirty="0" smtClean="0"/>
              <a:t> del presidente</a:t>
            </a:r>
            <a:r>
              <a:rPr lang="es-ES_tradnl" sz="3000" b="1" dirty="0" smtClean="0"/>
              <a:t> Francisco I. Madero</a:t>
            </a:r>
            <a:r>
              <a:rPr lang="es-ES_tradnl" sz="3000" dirty="0" smtClean="0"/>
              <a:t> y el vicepresidente</a:t>
            </a:r>
            <a:r>
              <a:rPr lang="es-ES_tradnl" sz="3000" b="1" dirty="0" smtClean="0"/>
              <a:t> José Ma. Pino Suárez. Además de la cruel mutilación y ahorcamiento de Gustavo A. Madero</a:t>
            </a:r>
            <a:r>
              <a:rPr lang="es-ES_tradnl" sz="3000" dirty="0" smtClean="0"/>
              <a:t>, hermano de Francisco.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Rebelión </a:t>
            </a:r>
            <a:r>
              <a:rPr lang="es-MX" dirty="0" err="1" smtClean="0"/>
              <a:t>orozquista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70000" lnSpcReduction="20000"/>
          </a:bodyPr>
          <a:lstStyle/>
          <a:p>
            <a:r>
              <a:rPr lang="es-MX" dirty="0" smtClean="0"/>
              <a:t>Dirigida por Pascual Orozco.</a:t>
            </a:r>
          </a:p>
          <a:p>
            <a:r>
              <a:rPr lang="es-MX" dirty="0" smtClean="0"/>
              <a:t>Movimiento en contra del gobierno de Madero.</a:t>
            </a:r>
          </a:p>
          <a:p>
            <a:r>
              <a:rPr lang="es-MX" dirty="0" smtClean="0"/>
              <a:t>Rebelión organizada en el norte del país, inicia en Chihuahua.</a:t>
            </a:r>
          </a:p>
          <a:p>
            <a:r>
              <a:rPr lang="es-MX" dirty="0" smtClean="0"/>
              <a:t>Se alió con la Familia Terrazas (hacendados).</a:t>
            </a:r>
          </a:p>
          <a:p>
            <a:r>
              <a:rPr lang="es-MX" dirty="0" smtClean="0"/>
              <a:t>Recibió apoyo financiero estadounidense.</a:t>
            </a:r>
          </a:p>
          <a:p>
            <a:endParaRPr lang="es-MX" b="1" dirty="0" smtClean="0"/>
          </a:p>
          <a:p>
            <a:r>
              <a:rPr lang="es-MX" b="1" dirty="0" smtClean="0"/>
              <a:t>Se firma el Plan de la Empacadora, en el que Pascual Orozco, José Inés Salazar, Emilio Campa y Félix Díaz, desconocen a Madero como presidente por traicionar el Plan de San Luis.</a:t>
            </a:r>
          </a:p>
          <a:p>
            <a:pPr lvl="1"/>
            <a:r>
              <a:rPr lang="es-MX" b="1" dirty="0" smtClean="0"/>
              <a:t>Contiene también planteamientos políticos, socioeconómicos y militares. Además incluía cláusulas laborales</a:t>
            </a:r>
          </a:p>
          <a:p>
            <a:endParaRPr lang="es-MX" dirty="0" smtClean="0"/>
          </a:p>
          <a:p>
            <a:r>
              <a:rPr lang="es-MX" dirty="0" smtClean="0"/>
              <a:t>Batalla enfrentada contra Huerta, siendo Victoriano general de Madero.</a:t>
            </a:r>
          </a:p>
          <a:p>
            <a:r>
              <a:rPr lang="es-MX" b="1" dirty="0" smtClean="0"/>
              <a:t>Las tropas fueron derrotadas y dispersadas a finales de 1912.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Rebelión </a:t>
            </a:r>
            <a:r>
              <a:rPr lang="es-MX" dirty="0" err="1" smtClean="0"/>
              <a:t>felicista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Movimiento dirigido por Félix Díaz, sobrino de Porfirio Díaz.</a:t>
            </a:r>
          </a:p>
          <a:p>
            <a:r>
              <a:rPr lang="es-MX" dirty="0" smtClean="0"/>
              <a:t>Manifestación armada en Veracruz en contra del gobierno maderista.</a:t>
            </a:r>
          </a:p>
          <a:p>
            <a:r>
              <a:rPr lang="es-MX" dirty="0" smtClean="0"/>
              <a:t>Fue rápidamente sometido por las tropas federales.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868346"/>
          </a:xfrm>
        </p:spPr>
        <p:txBody>
          <a:bodyPr/>
          <a:lstStyle/>
          <a:p>
            <a:r>
              <a:rPr lang="es-MX" dirty="0" smtClean="0"/>
              <a:t>Zapatismo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857232"/>
            <a:ext cx="8229600" cy="5572140"/>
          </a:xfrm>
        </p:spPr>
        <p:txBody>
          <a:bodyPr>
            <a:noAutofit/>
          </a:bodyPr>
          <a:lstStyle/>
          <a:p>
            <a:r>
              <a:rPr lang="es-MX" sz="2200" b="1" dirty="0" smtClean="0"/>
              <a:t>Emiliano Zapata, conocido como el caudillo del sur</a:t>
            </a:r>
            <a:r>
              <a:rPr lang="es-MX" sz="2200" dirty="0" smtClean="0"/>
              <a:t>, es el dirigente del que se toma el nombre del movimiento social.</a:t>
            </a:r>
          </a:p>
          <a:p>
            <a:r>
              <a:rPr lang="es-MX" sz="2200" dirty="0" smtClean="0"/>
              <a:t>Rebelión con mayor presencia en el centro y sur del país.</a:t>
            </a:r>
          </a:p>
          <a:p>
            <a:r>
              <a:rPr lang="es-MX" sz="2200" dirty="0" smtClean="0"/>
              <a:t>Movimiento representativo de los campesinos y las clases sociales más bajas del país.</a:t>
            </a:r>
          </a:p>
          <a:p>
            <a:r>
              <a:rPr lang="es-MX" sz="2200" dirty="0" smtClean="0"/>
              <a:t>Creó el Ejército Libertador del Sur.</a:t>
            </a:r>
          </a:p>
          <a:p>
            <a:r>
              <a:rPr lang="es-MX" sz="2200" b="1" dirty="0" smtClean="0"/>
              <a:t>Declaró el Plan de Ayala</a:t>
            </a:r>
            <a:r>
              <a:rPr lang="es-MX" sz="2200" dirty="0" smtClean="0"/>
              <a:t>, en el cual:</a:t>
            </a:r>
          </a:p>
          <a:p>
            <a:pPr lvl="1"/>
            <a:r>
              <a:rPr lang="es-MX" sz="2000" b="1" dirty="0" smtClean="0"/>
              <a:t>Se desconocía a </a:t>
            </a:r>
            <a:r>
              <a:rPr lang="es-MX" sz="2000" b="1" dirty="0" err="1" smtClean="0"/>
              <a:t>Fco</a:t>
            </a:r>
            <a:r>
              <a:rPr lang="es-MX" sz="2000" b="1" dirty="0" smtClean="0"/>
              <a:t>. I. Madero como presidente de la República</a:t>
            </a:r>
          </a:p>
          <a:p>
            <a:pPr lvl="1"/>
            <a:r>
              <a:rPr lang="es-MX" sz="2000" b="1" dirty="0" smtClean="0"/>
              <a:t>Se nombraba a Pascual Orozco como jefe de la Revolución y líder de la rebelión </a:t>
            </a:r>
            <a:r>
              <a:rPr lang="es-MX" sz="2000" b="1" dirty="0" err="1" smtClean="0"/>
              <a:t>antimaderista</a:t>
            </a:r>
            <a:r>
              <a:rPr lang="es-MX" sz="2000" b="1" dirty="0" smtClean="0"/>
              <a:t>.</a:t>
            </a:r>
          </a:p>
          <a:p>
            <a:pPr lvl="1"/>
            <a:r>
              <a:rPr lang="es-MX" sz="2000" dirty="0" smtClean="0"/>
              <a:t>Los pueblos o ciudadanos que tuvieran títulos  de propiedad tomarían posesión de los bienes que les habían sido arrebatados.</a:t>
            </a:r>
          </a:p>
          <a:p>
            <a:pPr lvl="1"/>
            <a:r>
              <a:rPr lang="es-MX" sz="2000" dirty="0" smtClean="0"/>
              <a:t>Tenía como lema “Libertad, justicia y ley”</a:t>
            </a:r>
            <a:endParaRPr lang="es-MX" sz="2200" dirty="0" smtClean="0"/>
          </a:p>
          <a:p>
            <a:r>
              <a:rPr lang="es-MX" sz="2200" b="1" dirty="0" smtClean="0"/>
              <a:t>Zapata fue asesinado, en abril de 1919 por el coronel Jesús Guajardo, por órdenes de Venustiano Carranza.</a:t>
            </a:r>
            <a:endParaRPr lang="es-MX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5867</TotalTime>
  <Words>1501</Words>
  <Application>Microsoft Office PowerPoint</Application>
  <PresentationFormat>Presentación en pantalla (4:3)</PresentationFormat>
  <Paragraphs>123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Diapositiva 1</vt:lpstr>
      <vt:lpstr>Otros hechos importantes</vt:lpstr>
      <vt:lpstr>Maderismo </vt:lpstr>
      <vt:lpstr>Madero en la presidencia</vt:lpstr>
      <vt:lpstr>Diapositiva 5</vt:lpstr>
      <vt:lpstr>Diapositiva 6</vt:lpstr>
      <vt:lpstr>Rebelión orozquista</vt:lpstr>
      <vt:lpstr>Rebelión felicista</vt:lpstr>
      <vt:lpstr>Zapatismo </vt:lpstr>
      <vt:lpstr>Villismo </vt:lpstr>
      <vt:lpstr>Huertismo </vt:lpstr>
      <vt:lpstr>Datos históricos complementarios</vt:lpstr>
      <vt:lpstr>Movimientos constitucionalista</vt:lpstr>
      <vt:lpstr>Invasión Norteamericana de 1914</vt:lpstr>
      <vt:lpstr>La ocupación estadounidense de Veracruz duró seis meses, en respuesta al incidente de Tampico del 9 de abril de 1914 que sirvió de pretexto al gobierno estadounidense para ofenderse con el gobierno de Victoriano Huerta. Inició con la toma del puerto el 21 de abril de 1914 y culminó con la salida de las tropas extranjeras el 23 de noviembre del mismo año.</vt:lpstr>
      <vt:lpstr>Diapositiva 16</vt:lpstr>
      <vt:lpstr>Soberana convención de Aguascalientes</vt:lpstr>
      <vt:lpstr>Gobierno convencionalista y el carrancismo</vt:lpstr>
      <vt:lpstr>Constitución de 1917</vt:lpstr>
      <vt:lpstr>Principales artículos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Etapas de la revolución mexicana</dc:title>
  <dc:creator>Olga</dc:creator>
  <cp:lastModifiedBy>Olga</cp:lastModifiedBy>
  <cp:revision>170</cp:revision>
  <dcterms:created xsi:type="dcterms:W3CDTF">2012-10-09T01:39:47Z</dcterms:created>
  <dcterms:modified xsi:type="dcterms:W3CDTF">2014-11-18T01:48:13Z</dcterms:modified>
</cp:coreProperties>
</file>