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34"/>
  </p:notesMasterIdLst>
  <p:sldIdLst>
    <p:sldId id="256" r:id="rId2"/>
    <p:sldId id="257" r:id="rId3"/>
    <p:sldId id="284" r:id="rId4"/>
    <p:sldId id="259" r:id="rId5"/>
    <p:sldId id="258" r:id="rId6"/>
    <p:sldId id="260" r:id="rId7"/>
    <p:sldId id="261" r:id="rId8"/>
    <p:sldId id="262" r:id="rId9"/>
    <p:sldId id="287" r:id="rId10"/>
    <p:sldId id="285" r:id="rId11"/>
    <p:sldId id="263" r:id="rId12"/>
    <p:sldId id="286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5143500" type="screen16x9"/>
  <p:notesSz cx="6858000" cy="9144000"/>
  <p:embeddedFontLst>
    <p:embeddedFont>
      <p:font typeface="Pangolin" charset="0"/>
      <p:regular r:id="rId35"/>
    </p:embeddedFont>
    <p:embeddedFont>
      <p:font typeface="Inconsolata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25CB5DF-8BC5-4ABF-9591-34AFC18A801E}">
  <a:tblStyle styleId="{B25CB5DF-8BC5-4ABF-9591-34AFC18A80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3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5" descr="notepad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ECACD2F-68EC-443E-9030-9B864A470170}" type="datetimeFigureOut">
              <a:rPr lang="es-ES" smtClean="0"/>
              <a:pPr/>
              <a:t>09/10/2018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BA2-FFA4-4E34-A179-10D872259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hyperlink" Target="http://deathtothestockphoto.com/wp-content/uploads/DeathtotheStockPhoto-License.pdf" TargetMode="External"/><Relationship Id="rId4" Type="http://schemas.openxmlformats.org/officeDocument/2006/relationships/hyperlink" Target="http://deathtothestockphoto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inconsolata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hyperlink" Target="https://www.urbanfonts.com/fonts/Pangolin.font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S</a:t>
            </a:r>
            <a:r>
              <a:rPr lang="en" dirty="0" smtClean="0"/>
              <a:t>incretismo cultural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Split your content</a:t>
            </a:r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116" name="Google Shape;116;p23" descr="Death_to_stock_communicate_hands_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32" name="Google Shape;132;p25" descr="DeathtoStock_CreativeSpace4-11.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2685">
            <a:off x="5487158" y="547376"/>
            <a:ext cx="2825099" cy="282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 idx="4294967295"/>
          </p:nvPr>
        </p:nvSpPr>
        <p:spPr>
          <a:xfrm>
            <a:off x="2663400" y="3873625"/>
            <a:ext cx="3621900" cy="9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Want big impact?</a:t>
            </a:r>
            <a:endParaRPr sz="18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Use big image.</a:t>
            </a:r>
            <a:endParaRPr sz="18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" name="Google Shape;139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 idx="4294967295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Charts explain your ideas</a:t>
            </a:r>
            <a:endParaRPr/>
          </a:p>
        </p:txBody>
      </p:sp>
      <p:sp>
        <p:nvSpPr>
          <p:cNvPr id="145" name="Google Shape;145;p27"/>
          <p:cNvSpPr/>
          <p:nvPr/>
        </p:nvSpPr>
        <p:spPr>
          <a:xfrm>
            <a:off x="1742191" y="1354525"/>
            <a:ext cx="1702800" cy="1702800"/>
          </a:xfrm>
          <a:prstGeom prst="ellipse">
            <a:avLst/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Gray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6" name="Google Shape;146;p27"/>
          <p:cNvSpPr/>
          <p:nvPr/>
        </p:nvSpPr>
        <p:spPr>
          <a:xfrm>
            <a:off x="1035625" y="2545787"/>
            <a:ext cx="1702800" cy="1702800"/>
          </a:xfrm>
          <a:prstGeom prst="ellipse">
            <a:avLst/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White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2448735" y="2545787"/>
            <a:ext cx="1702800" cy="1702800"/>
          </a:xfrm>
          <a:prstGeom prst="ellipse">
            <a:avLst/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Black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8" name="Google Shape;148;p2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149" name="Google Shape;149;p27"/>
          <p:cNvSpPr/>
          <p:nvPr/>
        </p:nvSpPr>
        <p:spPr>
          <a:xfrm>
            <a:off x="7144325" y="1041800"/>
            <a:ext cx="1131192" cy="1357521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compare data</a:t>
            </a:r>
            <a:endParaRPr/>
          </a:p>
        </p:txBody>
      </p:sp>
      <p:graphicFrame>
        <p:nvGraphicFramePr>
          <p:cNvPr id="155" name="Google Shape;155;p28"/>
          <p:cNvGraphicFramePr/>
          <p:nvPr/>
        </p:nvGraphicFramePr>
        <p:xfrm>
          <a:off x="984500" y="1633081"/>
          <a:ext cx="5088300" cy="2333600"/>
        </p:xfrm>
        <a:graphic>
          <a:graphicData uri="http://schemas.openxmlformats.org/drawingml/2006/table">
            <a:tbl>
              <a:tblPr>
                <a:noFill/>
                <a:tableStyleId>{B25CB5DF-8BC5-4ABF-9591-34AFC18A801E}</a:tableStyleId>
              </a:tblPr>
              <a:tblGrid>
                <a:gridCol w="1272075"/>
                <a:gridCol w="1272075"/>
                <a:gridCol w="1272075"/>
                <a:gridCol w="1272075"/>
              </a:tblGrid>
              <a:tr h="583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A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B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C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34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Yellow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10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20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7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34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Blue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30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15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10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34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Orange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5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24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B5394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16</a:t>
                      </a:r>
                      <a:endParaRPr sz="1800">
                        <a:solidFill>
                          <a:srgbClr val="0B5394"/>
                        </a:solidFill>
                        <a:latin typeface="Pangolin"/>
                        <a:ea typeface="Pangolin"/>
                        <a:cs typeface="Pangolin"/>
                        <a:sym typeface="Pangol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B5394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6" name="Google Shape;156;p2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157" name="Google Shape;157;p28" descr="Death_to_stock_communicate_hands_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/>
        </p:nvSpPr>
        <p:spPr>
          <a:xfrm>
            <a:off x="1372425" y="980975"/>
            <a:ext cx="7047309" cy="3357183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title" idx="4294967295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64" name="Google Shape;164;p29"/>
          <p:cNvSpPr/>
          <p:nvPr/>
        </p:nvSpPr>
        <p:spPr>
          <a:xfrm>
            <a:off x="2577750" y="1705350"/>
            <a:ext cx="762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our office</a:t>
            </a:r>
            <a:endParaRPr sz="1000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166" name="Google Shape;166;p29"/>
          <p:cNvSpPr/>
          <p:nvPr/>
        </p:nvSpPr>
        <p:spPr>
          <a:xfrm>
            <a:off x="1918750" y="2099025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/>
          <p:cNvSpPr/>
          <p:nvPr/>
        </p:nvSpPr>
        <p:spPr>
          <a:xfrm>
            <a:off x="3389050" y="3432050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9"/>
          <p:cNvSpPr/>
          <p:nvPr/>
        </p:nvSpPr>
        <p:spPr>
          <a:xfrm>
            <a:off x="4255325" y="1845525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9"/>
          <p:cNvSpPr/>
          <p:nvPr/>
        </p:nvSpPr>
        <p:spPr>
          <a:xfrm>
            <a:off x="4892775" y="3709400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/>
          <p:cNvSpPr/>
          <p:nvPr/>
        </p:nvSpPr>
        <p:spPr>
          <a:xfrm>
            <a:off x="6729175" y="2263725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/>
          <p:nvPr/>
        </p:nvSpPr>
        <p:spPr>
          <a:xfrm>
            <a:off x="7284275" y="3748775"/>
            <a:ext cx="173400" cy="164700"/>
          </a:xfrm>
          <a:prstGeom prst="star5">
            <a:avLst>
              <a:gd name="adj" fmla="val 26288"/>
              <a:gd name="hf" fmla="val 105146"/>
              <a:gd name="vf" fmla="val 110557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ctrTitle" idx="4294967295"/>
          </p:nvPr>
        </p:nvSpPr>
        <p:spPr>
          <a:xfrm>
            <a:off x="1006725" y="1659550"/>
            <a:ext cx="478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endParaRPr sz="7200"/>
          </a:p>
        </p:txBody>
      </p:sp>
      <p:sp>
        <p:nvSpPr>
          <p:cNvPr id="177" name="Google Shape;177;p30"/>
          <p:cNvSpPr txBox="1">
            <a:spLocks noGrp="1"/>
          </p:cNvSpPr>
          <p:nvPr>
            <p:ph type="subTitle" idx="4294967295"/>
          </p:nvPr>
        </p:nvSpPr>
        <p:spPr>
          <a:xfrm>
            <a:off x="1006725" y="2763852"/>
            <a:ext cx="478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179" name="Google Shape;179;p30" descr="DeathtoStock_Clementine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Resultado de imagen para barroco en mex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667021"/>
            <a:ext cx="4453671" cy="2262183"/>
          </a:xfrm>
          <a:prstGeom prst="rect">
            <a:avLst/>
          </a:prstGeom>
          <a:noFill/>
        </p:spPr>
      </p:pic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66375" y="1142846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smtClean="0"/>
              <a:t>Al llegar los españoles impusieron su forma de ver el mundo, su religión, así como sus costumbres y el arte</a:t>
            </a:r>
            <a:endParaRPr sz="2400"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2"/>
          </p:nvPr>
        </p:nvSpPr>
        <p:spPr>
          <a:xfrm>
            <a:off x="3643306" y="1785932"/>
            <a:ext cx="2730900" cy="851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b="1" dirty="0" smtClean="0"/>
              <a:t>El arte barroco fue representativo de esta época.</a:t>
            </a:r>
            <a:endParaRPr sz="1600" b="1"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66375" y="2291338"/>
            <a:ext cx="2730900" cy="21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/>
              <a:t>Sin embargo, con el paso del tiempo, ciertos rasgos se fueron fusionando; el idioma, la comida, lo religioso, etc.</a:t>
            </a:r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54274" name="Picture 2" descr="Imagen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8110">
            <a:off x="6858016" y="571486"/>
            <a:ext cx="1643074" cy="1483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ctrTitle" idx="4294967295"/>
          </p:nvPr>
        </p:nvSpPr>
        <p:spPr>
          <a:xfrm>
            <a:off x="990600" y="876600"/>
            <a:ext cx="5116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185" name="Google Shape;185;p31"/>
          <p:cNvSpPr txBox="1">
            <a:spLocks noGrp="1"/>
          </p:cNvSpPr>
          <p:nvPr>
            <p:ph type="subTitle" idx="4294967295"/>
          </p:nvPr>
        </p:nvSpPr>
        <p:spPr>
          <a:xfrm>
            <a:off x="990600" y="1487508"/>
            <a:ext cx="5116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186" name="Google Shape;186;p31"/>
          <p:cNvSpPr txBox="1">
            <a:spLocks noGrp="1"/>
          </p:cNvSpPr>
          <p:nvPr>
            <p:ph type="ctrTitle" idx="4294967295"/>
          </p:nvPr>
        </p:nvSpPr>
        <p:spPr>
          <a:xfrm>
            <a:off x="990600" y="3200693"/>
            <a:ext cx="5116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187" name="Google Shape;187;p31"/>
          <p:cNvSpPr txBox="1">
            <a:spLocks noGrp="1"/>
          </p:cNvSpPr>
          <p:nvPr>
            <p:ph type="subTitle" idx="4294967295"/>
          </p:nvPr>
        </p:nvSpPr>
        <p:spPr>
          <a:xfrm>
            <a:off x="990600" y="3811601"/>
            <a:ext cx="5116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188" name="Google Shape;188;p31"/>
          <p:cNvSpPr txBox="1">
            <a:spLocks noGrp="1"/>
          </p:cNvSpPr>
          <p:nvPr>
            <p:ph type="ctrTitle" idx="4294967295"/>
          </p:nvPr>
        </p:nvSpPr>
        <p:spPr>
          <a:xfrm>
            <a:off x="990600" y="2038647"/>
            <a:ext cx="5116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189" name="Google Shape;189;p31"/>
          <p:cNvSpPr txBox="1">
            <a:spLocks noGrp="1"/>
          </p:cNvSpPr>
          <p:nvPr>
            <p:ph type="subTitle" idx="4294967295"/>
          </p:nvPr>
        </p:nvSpPr>
        <p:spPr>
          <a:xfrm>
            <a:off x="990600" y="2649555"/>
            <a:ext cx="51168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190" name="Google Shape;190;p3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pic>
        <p:nvPicPr>
          <p:cNvPr id="191" name="Google Shape;191;p31" descr="Death_to_stock_communicate_hands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 idx="4294967295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7" name="Google Shape;197;p32"/>
          <p:cNvSpPr/>
          <p:nvPr/>
        </p:nvSpPr>
        <p:spPr>
          <a:xfrm>
            <a:off x="1018775" y="1638225"/>
            <a:ext cx="2154900" cy="2315400"/>
          </a:xfrm>
          <a:prstGeom prst="homePlate">
            <a:avLst>
              <a:gd name="adj" fmla="val 30129"/>
            </a:avLst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first</a:t>
            </a:r>
            <a:endParaRPr sz="18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98" name="Google Shape;198;p32"/>
          <p:cNvSpPr/>
          <p:nvPr/>
        </p:nvSpPr>
        <p:spPr>
          <a:xfrm>
            <a:off x="2636916" y="1638225"/>
            <a:ext cx="2196000" cy="2315400"/>
          </a:xfrm>
          <a:prstGeom prst="chevron">
            <a:avLst>
              <a:gd name="adj" fmla="val 29853"/>
            </a:avLst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second</a:t>
            </a:r>
            <a:endParaRPr sz="18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99" name="Google Shape;199;p32"/>
          <p:cNvSpPr/>
          <p:nvPr/>
        </p:nvSpPr>
        <p:spPr>
          <a:xfrm>
            <a:off x="4296500" y="1638225"/>
            <a:ext cx="2196000" cy="2315400"/>
          </a:xfrm>
          <a:prstGeom prst="chevron">
            <a:avLst>
              <a:gd name="adj" fmla="val 29853"/>
            </a:avLst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last</a:t>
            </a:r>
            <a:endParaRPr sz="18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00" name="Google Shape;200;p3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201" name="Google Shape;201;p32"/>
          <p:cNvSpPr/>
          <p:nvPr/>
        </p:nvSpPr>
        <p:spPr>
          <a:xfrm>
            <a:off x="7129125" y="1020552"/>
            <a:ext cx="1245054" cy="1294696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1"/>
          </p:nvPr>
        </p:nvSpPr>
        <p:spPr>
          <a:xfrm>
            <a:off x="866375" y="1331674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2"/>
          </p:nvPr>
        </p:nvSpPr>
        <p:spPr>
          <a:xfrm>
            <a:off x="3430687" y="1331674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09" name="Google Shape;209;p33"/>
          <p:cNvSpPr txBox="1">
            <a:spLocks noGrp="1"/>
          </p:cNvSpPr>
          <p:nvPr>
            <p:ph type="body" idx="3"/>
          </p:nvPr>
        </p:nvSpPr>
        <p:spPr>
          <a:xfrm>
            <a:off x="5995000" y="1331674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0" name="Google Shape;210;p3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1"/>
          </p:nvPr>
        </p:nvSpPr>
        <p:spPr>
          <a:xfrm>
            <a:off x="866375" y="2793033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2"/>
          </p:nvPr>
        </p:nvSpPr>
        <p:spPr>
          <a:xfrm>
            <a:off x="3430687" y="2793033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13" name="Google Shape;213;p33"/>
          <p:cNvSpPr txBox="1">
            <a:spLocks noGrp="1"/>
          </p:cNvSpPr>
          <p:nvPr>
            <p:ph type="body" idx="3"/>
          </p:nvPr>
        </p:nvSpPr>
        <p:spPr>
          <a:xfrm>
            <a:off x="5995000" y="2793033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/>
          <p:nvPr/>
        </p:nvSpPr>
        <p:spPr>
          <a:xfrm>
            <a:off x="5689649" y="738351"/>
            <a:ext cx="1751444" cy="3514424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body" idx="4294967295"/>
          </p:nvPr>
        </p:nvSpPr>
        <p:spPr>
          <a:xfrm>
            <a:off x="866375" y="1307525"/>
            <a:ext cx="39750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27" name="Google Shape;227;p35"/>
          <p:cNvSpPr/>
          <p:nvPr/>
        </p:nvSpPr>
        <p:spPr>
          <a:xfrm>
            <a:off x="5768409" y="1033081"/>
            <a:ext cx="1593900" cy="28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Place your screenshot here</a:t>
            </a:r>
            <a:endParaRPr sz="10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8" name="Google Shape;228;p3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title" idx="4294967295"/>
          </p:nvPr>
        </p:nvSpPr>
        <p:spPr>
          <a:xfrm>
            <a:off x="866375" y="358375"/>
            <a:ext cx="3975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project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/>
          <p:nvPr/>
        </p:nvSpPr>
        <p:spPr>
          <a:xfrm>
            <a:off x="5744050" y="668100"/>
            <a:ext cx="1748368" cy="3679312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35" name="Google Shape;235;p36"/>
          <p:cNvSpPr/>
          <p:nvPr/>
        </p:nvSpPr>
        <p:spPr>
          <a:xfrm>
            <a:off x="5867632" y="1198923"/>
            <a:ext cx="1491300" cy="26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Place your screenshot here</a:t>
            </a:r>
            <a:endParaRPr sz="10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36" name="Google Shape;236;p3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body" idx="4294967295"/>
          </p:nvPr>
        </p:nvSpPr>
        <p:spPr>
          <a:xfrm>
            <a:off x="866375" y="1307525"/>
            <a:ext cx="39750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38" name="Google Shape;238;p36"/>
          <p:cNvSpPr txBox="1">
            <a:spLocks noGrp="1"/>
          </p:cNvSpPr>
          <p:nvPr>
            <p:ph type="title" idx="4294967295"/>
          </p:nvPr>
        </p:nvSpPr>
        <p:spPr>
          <a:xfrm>
            <a:off x="866375" y="358375"/>
            <a:ext cx="3975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iPhone project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/>
          <p:nvPr/>
        </p:nvSpPr>
        <p:spPr>
          <a:xfrm>
            <a:off x="5332100" y="640646"/>
            <a:ext cx="2705164" cy="3825569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7"/>
          <p:cNvSpPr/>
          <p:nvPr/>
        </p:nvSpPr>
        <p:spPr>
          <a:xfrm>
            <a:off x="5518764" y="992661"/>
            <a:ext cx="2342400" cy="31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Place your screenshot here</a:t>
            </a:r>
            <a:endParaRPr sz="10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45" name="Google Shape;245;p3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4294967295"/>
          </p:nvPr>
        </p:nvSpPr>
        <p:spPr>
          <a:xfrm>
            <a:off x="866375" y="1307525"/>
            <a:ext cx="39750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47" name="Google Shape;247;p37"/>
          <p:cNvSpPr txBox="1">
            <a:spLocks noGrp="1"/>
          </p:cNvSpPr>
          <p:nvPr>
            <p:ph type="title" idx="4294967295"/>
          </p:nvPr>
        </p:nvSpPr>
        <p:spPr>
          <a:xfrm>
            <a:off x="866375" y="358375"/>
            <a:ext cx="3975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/>
          <p:nvPr/>
        </p:nvSpPr>
        <p:spPr>
          <a:xfrm>
            <a:off x="4060350" y="927851"/>
            <a:ext cx="4232737" cy="329523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8"/>
          <p:cNvSpPr/>
          <p:nvPr/>
        </p:nvSpPr>
        <p:spPr>
          <a:xfrm>
            <a:off x="4237480" y="1102846"/>
            <a:ext cx="3878700" cy="24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Place your screenshot here</a:t>
            </a:r>
            <a:endParaRPr sz="10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54" name="Google Shape;254;p3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body" idx="4294967295"/>
          </p:nvPr>
        </p:nvSpPr>
        <p:spPr>
          <a:xfrm>
            <a:off x="866375" y="1307525"/>
            <a:ext cx="25017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56" name="Google Shape;256;p38"/>
          <p:cNvSpPr txBox="1">
            <a:spLocks noGrp="1"/>
          </p:cNvSpPr>
          <p:nvPr>
            <p:ph type="title" idx="4294967295"/>
          </p:nvPr>
        </p:nvSpPr>
        <p:spPr>
          <a:xfrm>
            <a:off x="866375" y="358375"/>
            <a:ext cx="3975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sp>
        <p:nvSpPr>
          <p:cNvPr id="262" name="Google Shape;262;p39"/>
          <p:cNvSpPr txBox="1">
            <a:spLocks noGrp="1"/>
          </p:cNvSpPr>
          <p:nvPr>
            <p:ph type="title" idx="4294967295"/>
          </p:nvPr>
        </p:nvSpPr>
        <p:spPr>
          <a:xfrm>
            <a:off x="866375" y="1023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263" name="Google Shape;263;p39"/>
          <p:cNvSpPr txBox="1">
            <a:spLocks noGrp="1"/>
          </p:cNvSpPr>
          <p:nvPr>
            <p:ph type="body" idx="4294967295"/>
          </p:nvPr>
        </p:nvSpPr>
        <p:spPr>
          <a:xfrm>
            <a:off x="866375" y="1955748"/>
            <a:ext cx="3966600" cy="21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✗"/>
            </a:pPr>
            <a:r>
              <a:rPr lang="en"/>
              <a:t>@username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/>
              <a:t>user@mail.me</a:t>
            </a:r>
            <a:endParaRPr/>
          </a:p>
        </p:txBody>
      </p:sp>
      <p:sp>
        <p:nvSpPr>
          <p:cNvPr id="264" name="Google Shape;264;p39"/>
          <p:cNvSpPr/>
          <p:nvPr/>
        </p:nvSpPr>
        <p:spPr>
          <a:xfrm>
            <a:off x="5875463" y="1578259"/>
            <a:ext cx="1934246" cy="178651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70" name="Google Shape;270;p40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en"/>
              <a:t>Presentation template by </a:t>
            </a:r>
            <a:r>
              <a:rPr lang="en" u="sng">
                <a:hlinkClick r:id="rId3"/>
              </a:rPr>
              <a:t>SlidesCarnival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en"/>
              <a:t>Photographs by </a:t>
            </a:r>
            <a:r>
              <a:rPr lang="en" u="sng">
                <a:hlinkClick r:id="rId4"/>
              </a:rPr>
              <a:t>Death to the Stock Photo</a:t>
            </a:r>
            <a:r>
              <a:rPr lang="en"/>
              <a:t> (</a:t>
            </a:r>
            <a:r>
              <a:rPr lang="en" u="sng">
                <a:hlinkClick r:id="rId5"/>
              </a:rPr>
              <a:t>license</a:t>
            </a:r>
            <a:r>
              <a:rPr lang="en"/>
              <a:t>)</a:t>
            </a:r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pic>
        <p:nvPicPr>
          <p:cNvPr id="272" name="Google Shape;272;p40" descr="Death_to_stock_communicate_hands_8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3143254"/>
            <a:ext cx="5626200" cy="857400"/>
          </a:xfrm>
        </p:spPr>
        <p:txBody>
          <a:bodyPr/>
          <a:lstStyle/>
          <a:p>
            <a:r>
              <a:rPr lang="es-ES" dirty="0" smtClean="0"/>
              <a:t>El sincretismo es el proceso mediante el cual se amalgaman o fusionan diferentes expresiones culturales; sociales y religiosas para conformar una nueva tradición, o mejor dicho, una nueva cultura.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s-ES"/>
          </a:p>
        </p:txBody>
      </p:sp>
      <p:pic>
        <p:nvPicPr>
          <p:cNvPr id="73732" name="Picture 4" descr="Resultado de imagen para sincretismo en mexico"/>
          <p:cNvPicPr>
            <a:picLocks noChangeAspect="1" noChangeArrowheads="1"/>
          </p:cNvPicPr>
          <p:nvPr/>
        </p:nvPicPr>
        <p:blipFill>
          <a:blip r:embed="rId2"/>
          <a:srcRect l="51652"/>
          <a:stretch>
            <a:fillRect/>
          </a:stretch>
        </p:blipFill>
        <p:spPr bwMode="auto">
          <a:xfrm rot="325724">
            <a:off x="6840251" y="562377"/>
            <a:ext cx="1592958" cy="151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78" name="Google Shape;278;p4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presentation uses the following typographies: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en"/>
              <a:t>Titles: Inconsolata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en"/>
              <a:t>Body copy: Pangolin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download the fonts on these pages: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 r:id="rId3"/>
              </a:rPr>
              <a:t>https://www.fontsquirrel.com/fonts/inconsolata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 r:id="rId4"/>
              </a:rPr>
              <a:t>https://www.urbanfonts.com/fonts/Pangolin.font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1"/>
          <p:cNvSpPr txBox="1"/>
          <p:nvPr/>
        </p:nvSpPr>
        <p:spPr>
          <a:xfrm>
            <a:off x="866375" y="4000946"/>
            <a:ext cx="75735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0000"/>
                </a:solidFill>
                <a:latin typeface="Pangolin"/>
                <a:ea typeface="Pangolin"/>
                <a:cs typeface="Pangolin"/>
                <a:sym typeface="Pangolin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99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99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80" name="Google Shape;280;p4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  <p:pic>
        <p:nvPicPr>
          <p:cNvPr id="281" name="Google Shape;281;p41" descr="Death_to_stock_communicate_hands_1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/>
          <p:nvPr/>
        </p:nvSpPr>
        <p:spPr>
          <a:xfrm>
            <a:off x="5800100" y="79970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SlidesCarnival icons are editable shapes</a:t>
            </a:r>
            <a:r>
              <a:rPr lang="e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. </a:t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This means that you can:</a:t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900"/>
              <a:buFont typeface="Pangolin"/>
              <a:buChar char="●"/>
            </a:pPr>
            <a:r>
              <a:rPr lang="e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Resize them without losing quality.</a:t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900"/>
              <a:buFont typeface="Pangolin"/>
              <a:buChar char="●"/>
            </a:pPr>
            <a:r>
              <a:rPr lang="e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Change fill color and opacity.</a:t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Isn’t that nice? :)</a:t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Examples:</a:t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87" name="Google Shape;287;p42"/>
          <p:cNvSpPr/>
          <p:nvPr/>
        </p:nvSpPr>
        <p:spPr>
          <a:xfrm>
            <a:off x="937425" y="745725"/>
            <a:ext cx="296507" cy="380431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2"/>
          <p:cNvSpPr/>
          <p:nvPr/>
        </p:nvSpPr>
        <p:spPr>
          <a:xfrm>
            <a:off x="1393310" y="798865"/>
            <a:ext cx="316335" cy="267822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2"/>
          <p:cNvSpPr/>
          <p:nvPr/>
        </p:nvSpPr>
        <p:spPr>
          <a:xfrm>
            <a:off x="1863130" y="799697"/>
            <a:ext cx="307028" cy="271202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2"/>
          <p:cNvSpPr/>
          <p:nvPr/>
        </p:nvSpPr>
        <p:spPr>
          <a:xfrm>
            <a:off x="2359502" y="792539"/>
            <a:ext cx="250108" cy="280890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2"/>
          <p:cNvSpPr/>
          <p:nvPr/>
        </p:nvSpPr>
        <p:spPr>
          <a:xfrm>
            <a:off x="2841108" y="790009"/>
            <a:ext cx="212999" cy="283421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2"/>
          <p:cNvSpPr/>
          <p:nvPr/>
        </p:nvSpPr>
        <p:spPr>
          <a:xfrm>
            <a:off x="3247649" y="786629"/>
            <a:ext cx="328988" cy="290597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2"/>
          <p:cNvSpPr/>
          <p:nvPr/>
        </p:nvSpPr>
        <p:spPr>
          <a:xfrm>
            <a:off x="3737713" y="769331"/>
            <a:ext cx="282156" cy="326024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2"/>
          <p:cNvSpPr/>
          <p:nvPr/>
        </p:nvSpPr>
        <p:spPr>
          <a:xfrm>
            <a:off x="4180945" y="790425"/>
            <a:ext cx="328555" cy="287217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2"/>
          <p:cNvSpPr/>
          <p:nvPr/>
        </p:nvSpPr>
        <p:spPr>
          <a:xfrm>
            <a:off x="4664665" y="795486"/>
            <a:ext cx="290597" cy="277095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2"/>
          <p:cNvSpPr/>
          <p:nvPr/>
        </p:nvSpPr>
        <p:spPr>
          <a:xfrm>
            <a:off x="5135317" y="788744"/>
            <a:ext cx="282156" cy="288066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2"/>
          <p:cNvSpPr/>
          <p:nvPr/>
        </p:nvSpPr>
        <p:spPr>
          <a:xfrm>
            <a:off x="940805" y="1216380"/>
            <a:ext cx="292278" cy="361868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2"/>
          <p:cNvSpPr/>
          <p:nvPr/>
        </p:nvSpPr>
        <p:spPr>
          <a:xfrm>
            <a:off x="1406812" y="1216380"/>
            <a:ext cx="292278" cy="361868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2"/>
          <p:cNvSpPr/>
          <p:nvPr/>
        </p:nvSpPr>
        <p:spPr>
          <a:xfrm>
            <a:off x="1864811" y="1270786"/>
            <a:ext cx="301551" cy="259381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2"/>
          <p:cNvSpPr/>
          <p:nvPr/>
        </p:nvSpPr>
        <p:spPr>
          <a:xfrm>
            <a:off x="2330402" y="1244632"/>
            <a:ext cx="301135" cy="304931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2"/>
          <p:cNvSpPr/>
          <p:nvPr/>
        </p:nvSpPr>
        <p:spPr>
          <a:xfrm>
            <a:off x="2798523" y="1264459"/>
            <a:ext cx="298604" cy="264026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2"/>
          <p:cNvSpPr/>
          <p:nvPr/>
        </p:nvSpPr>
        <p:spPr>
          <a:xfrm>
            <a:off x="3269591" y="1264459"/>
            <a:ext cx="289747" cy="26697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2"/>
          <p:cNvSpPr/>
          <p:nvPr/>
        </p:nvSpPr>
        <p:spPr>
          <a:xfrm>
            <a:off x="3743189" y="1267406"/>
            <a:ext cx="268671" cy="26107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2"/>
          <p:cNvSpPr/>
          <p:nvPr/>
        </p:nvSpPr>
        <p:spPr>
          <a:xfrm>
            <a:off x="4194447" y="1252639"/>
            <a:ext cx="297755" cy="291862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2"/>
          <p:cNvSpPr/>
          <p:nvPr/>
        </p:nvSpPr>
        <p:spPr>
          <a:xfrm>
            <a:off x="4630088" y="1220592"/>
            <a:ext cx="363549" cy="35807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2"/>
          <p:cNvSpPr/>
          <p:nvPr/>
        </p:nvSpPr>
        <p:spPr>
          <a:xfrm>
            <a:off x="5104951" y="1233244"/>
            <a:ext cx="340774" cy="32560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2"/>
          <p:cNvSpPr/>
          <p:nvPr/>
        </p:nvSpPr>
        <p:spPr>
          <a:xfrm>
            <a:off x="917597" y="1749864"/>
            <a:ext cx="334049" cy="23703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2"/>
          <p:cNvSpPr/>
          <p:nvPr/>
        </p:nvSpPr>
        <p:spPr>
          <a:xfrm>
            <a:off x="1385303" y="1705164"/>
            <a:ext cx="331501" cy="320963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2"/>
          <p:cNvSpPr/>
          <p:nvPr/>
        </p:nvSpPr>
        <p:spPr>
          <a:xfrm>
            <a:off x="1863546" y="1719498"/>
            <a:ext cx="298604" cy="30156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2"/>
          <p:cNvSpPr/>
          <p:nvPr/>
        </p:nvSpPr>
        <p:spPr>
          <a:xfrm>
            <a:off x="2326606" y="1710226"/>
            <a:ext cx="311257" cy="310408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2"/>
          <p:cNvSpPr/>
          <p:nvPr/>
        </p:nvSpPr>
        <p:spPr>
          <a:xfrm>
            <a:off x="2802735" y="1719931"/>
            <a:ext cx="289747" cy="291013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2"/>
          <p:cNvSpPr/>
          <p:nvPr/>
        </p:nvSpPr>
        <p:spPr>
          <a:xfrm>
            <a:off x="3281810" y="1685770"/>
            <a:ext cx="264026" cy="358904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2"/>
          <p:cNvSpPr/>
          <p:nvPr/>
        </p:nvSpPr>
        <p:spPr>
          <a:xfrm>
            <a:off x="3712824" y="1757040"/>
            <a:ext cx="331501" cy="213831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2"/>
          <p:cNvSpPr/>
          <p:nvPr/>
        </p:nvSpPr>
        <p:spPr>
          <a:xfrm>
            <a:off x="4192748" y="1711491"/>
            <a:ext cx="305364" cy="308726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2"/>
          <p:cNvSpPr/>
          <p:nvPr/>
        </p:nvSpPr>
        <p:spPr>
          <a:xfrm>
            <a:off x="4657923" y="1699688"/>
            <a:ext cx="307045" cy="319265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42"/>
          <p:cNvSpPr/>
          <p:nvPr/>
        </p:nvSpPr>
        <p:spPr>
          <a:xfrm>
            <a:off x="5109596" y="1708960"/>
            <a:ext cx="328555" cy="307877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2"/>
          <p:cNvSpPr/>
          <p:nvPr/>
        </p:nvSpPr>
        <p:spPr>
          <a:xfrm>
            <a:off x="956404" y="2189304"/>
            <a:ext cx="257284" cy="280908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2"/>
          <p:cNvSpPr/>
          <p:nvPr/>
        </p:nvSpPr>
        <p:spPr>
          <a:xfrm>
            <a:off x="1411023" y="2189737"/>
            <a:ext cx="274581" cy="27624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2"/>
          <p:cNvSpPr/>
          <p:nvPr/>
        </p:nvSpPr>
        <p:spPr>
          <a:xfrm>
            <a:off x="1882524" y="2189737"/>
            <a:ext cx="274564" cy="27624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2"/>
          <p:cNvSpPr/>
          <p:nvPr/>
        </p:nvSpPr>
        <p:spPr>
          <a:xfrm>
            <a:off x="2344736" y="2189737"/>
            <a:ext cx="274148" cy="27624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2"/>
          <p:cNvSpPr/>
          <p:nvPr/>
        </p:nvSpPr>
        <p:spPr>
          <a:xfrm>
            <a:off x="2874420" y="2146719"/>
            <a:ext cx="148054" cy="365248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2"/>
          <p:cNvSpPr/>
          <p:nvPr/>
        </p:nvSpPr>
        <p:spPr>
          <a:xfrm>
            <a:off x="3349301" y="2149249"/>
            <a:ext cx="128226" cy="361019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2"/>
          <p:cNvSpPr/>
          <p:nvPr/>
        </p:nvSpPr>
        <p:spPr>
          <a:xfrm>
            <a:off x="3819520" y="2189304"/>
            <a:ext cx="116838" cy="276679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2"/>
          <p:cNvSpPr/>
          <p:nvPr/>
        </p:nvSpPr>
        <p:spPr>
          <a:xfrm>
            <a:off x="4208364" y="2185508"/>
            <a:ext cx="272034" cy="288066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2"/>
          <p:cNvSpPr/>
          <p:nvPr/>
        </p:nvSpPr>
        <p:spPr>
          <a:xfrm>
            <a:off x="4662984" y="2193100"/>
            <a:ext cx="298188" cy="27541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2"/>
          <p:cNvSpPr/>
          <p:nvPr/>
        </p:nvSpPr>
        <p:spPr>
          <a:xfrm>
            <a:off x="5134468" y="2146286"/>
            <a:ext cx="274148" cy="328988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2"/>
          <p:cNvSpPr/>
          <p:nvPr/>
        </p:nvSpPr>
        <p:spPr>
          <a:xfrm>
            <a:off x="1034433" y="2625381"/>
            <a:ext cx="100806" cy="340792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2"/>
          <p:cNvSpPr/>
          <p:nvPr/>
        </p:nvSpPr>
        <p:spPr>
          <a:xfrm>
            <a:off x="1441389" y="2612729"/>
            <a:ext cx="218060" cy="365248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2"/>
          <p:cNvSpPr/>
          <p:nvPr/>
        </p:nvSpPr>
        <p:spPr>
          <a:xfrm>
            <a:off x="1875765" y="2612729"/>
            <a:ext cx="285536" cy="365248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2"/>
          <p:cNvSpPr/>
          <p:nvPr/>
        </p:nvSpPr>
        <p:spPr>
          <a:xfrm>
            <a:off x="2772785" y="2674726"/>
            <a:ext cx="344587" cy="192321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2"/>
          <p:cNvSpPr/>
          <p:nvPr/>
        </p:nvSpPr>
        <p:spPr>
          <a:xfrm>
            <a:off x="2313521" y="2634654"/>
            <a:ext cx="334465" cy="316335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2"/>
          <p:cNvSpPr/>
          <p:nvPr/>
        </p:nvSpPr>
        <p:spPr>
          <a:xfrm>
            <a:off x="3263265" y="2642679"/>
            <a:ext cx="296074" cy="298604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2"/>
          <p:cNvSpPr/>
          <p:nvPr/>
        </p:nvSpPr>
        <p:spPr>
          <a:xfrm>
            <a:off x="3728007" y="2645209"/>
            <a:ext cx="299870" cy="298604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2"/>
          <p:cNvSpPr/>
          <p:nvPr/>
        </p:nvSpPr>
        <p:spPr>
          <a:xfrm>
            <a:off x="4152694" y="2645209"/>
            <a:ext cx="390536" cy="315902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2"/>
          <p:cNvSpPr/>
          <p:nvPr/>
        </p:nvSpPr>
        <p:spPr>
          <a:xfrm>
            <a:off x="4692084" y="2632557"/>
            <a:ext cx="234925" cy="326856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2"/>
          <p:cNvSpPr/>
          <p:nvPr/>
        </p:nvSpPr>
        <p:spPr>
          <a:xfrm>
            <a:off x="5160206" y="2649005"/>
            <a:ext cx="229430" cy="314204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2"/>
          <p:cNvSpPr/>
          <p:nvPr/>
        </p:nvSpPr>
        <p:spPr>
          <a:xfrm>
            <a:off x="926887" y="3131463"/>
            <a:ext cx="331501" cy="262345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2"/>
          <p:cNvSpPr/>
          <p:nvPr/>
        </p:nvSpPr>
        <p:spPr>
          <a:xfrm>
            <a:off x="1389514" y="3150858"/>
            <a:ext cx="323078" cy="219325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2"/>
          <p:cNvSpPr/>
          <p:nvPr/>
        </p:nvSpPr>
        <p:spPr>
          <a:xfrm>
            <a:off x="1864811" y="3141585"/>
            <a:ext cx="306612" cy="23957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2"/>
          <p:cNvSpPr/>
          <p:nvPr/>
        </p:nvSpPr>
        <p:spPr>
          <a:xfrm>
            <a:off x="2328704" y="3135259"/>
            <a:ext cx="308744" cy="250957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2"/>
          <p:cNvSpPr/>
          <p:nvPr/>
        </p:nvSpPr>
        <p:spPr>
          <a:xfrm>
            <a:off x="2811176" y="3115015"/>
            <a:ext cx="278776" cy="281306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2"/>
          <p:cNvSpPr/>
          <p:nvPr/>
        </p:nvSpPr>
        <p:spPr>
          <a:xfrm>
            <a:off x="3251878" y="3150442"/>
            <a:ext cx="315053" cy="231978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2"/>
          <p:cNvSpPr/>
          <p:nvPr/>
        </p:nvSpPr>
        <p:spPr>
          <a:xfrm>
            <a:off x="3718734" y="3150442"/>
            <a:ext cx="314637" cy="231978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2"/>
          <p:cNvSpPr/>
          <p:nvPr/>
        </p:nvSpPr>
        <p:spPr>
          <a:xfrm>
            <a:off x="4193181" y="3127667"/>
            <a:ext cx="303232" cy="26570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2"/>
          <p:cNvSpPr/>
          <p:nvPr/>
        </p:nvSpPr>
        <p:spPr>
          <a:xfrm>
            <a:off x="4643572" y="3095620"/>
            <a:ext cx="332784" cy="335297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2"/>
          <p:cNvSpPr/>
          <p:nvPr/>
        </p:nvSpPr>
        <p:spPr>
          <a:xfrm>
            <a:off x="5133636" y="3114599"/>
            <a:ext cx="285102" cy="288898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2"/>
          <p:cNvSpPr/>
          <p:nvPr/>
        </p:nvSpPr>
        <p:spPr>
          <a:xfrm>
            <a:off x="922242" y="3568373"/>
            <a:ext cx="324759" cy="316318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2"/>
          <p:cNvSpPr/>
          <p:nvPr/>
        </p:nvSpPr>
        <p:spPr>
          <a:xfrm>
            <a:off x="1373915" y="3619398"/>
            <a:ext cx="346269" cy="211734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2"/>
          <p:cNvSpPr/>
          <p:nvPr/>
        </p:nvSpPr>
        <p:spPr>
          <a:xfrm>
            <a:off x="1921314" y="3546863"/>
            <a:ext cx="203310" cy="346685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2"/>
          <p:cNvSpPr/>
          <p:nvPr/>
        </p:nvSpPr>
        <p:spPr>
          <a:xfrm>
            <a:off x="2358237" y="3580176"/>
            <a:ext cx="255169" cy="320131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2"/>
          <p:cNvSpPr/>
          <p:nvPr/>
        </p:nvSpPr>
        <p:spPr>
          <a:xfrm>
            <a:off x="2804850" y="3604649"/>
            <a:ext cx="287217" cy="249675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2"/>
          <p:cNvSpPr/>
          <p:nvPr/>
        </p:nvSpPr>
        <p:spPr>
          <a:xfrm>
            <a:off x="3269158" y="3582290"/>
            <a:ext cx="288066" cy="288482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2"/>
          <p:cNvSpPr/>
          <p:nvPr/>
        </p:nvSpPr>
        <p:spPr>
          <a:xfrm>
            <a:off x="3733917" y="3578495"/>
            <a:ext cx="290163" cy="296923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2"/>
          <p:cNvSpPr/>
          <p:nvPr/>
        </p:nvSpPr>
        <p:spPr>
          <a:xfrm>
            <a:off x="4177565" y="3581441"/>
            <a:ext cx="334881" cy="283005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2"/>
          <p:cNvSpPr/>
          <p:nvPr/>
        </p:nvSpPr>
        <p:spPr>
          <a:xfrm>
            <a:off x="4657923" y="3575548"/>
            <a:ext cx="304931" cy="301135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2"/>
          <p:cNvSpPr/>
          <p:nvPr/>
        </p:nvSpPr>
        <p:spPr>
          <a:xfrm>
            <a:off x="5131522" y="3561197"/>
            <a:ext cx="292278" cy="326874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2"/>
          <p:cNvSpPr/>
          <p:nvPr/>
        </p:nvSpPr>
        <p:spPr>
          <a:xfrm>
            <a:off x="899901" y="4087956"/>
            <a:ext cx="376202" cy="212150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2"/>
          <p:cNvSpPr/>
          <p:nvPr/>
        </p:nvSpPr>
        <p:spPr>
          <a:xfrm>
            <a:off x="1397539" y="4031852"/>
            <a:ext cx="303249" cy="319282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2"/>
          <p:cNvSpPr/>
          <p:nvPr/>
        </p:nvSpPr>
        <p:spPr>
          <a:xfrm>
            <a:off x="1851743" y="4013723"/>
            <a:ext cx="333599" cy="344154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2"/>
          <p:cNvSpPr/>
          <p:nvPr/>
        </p:nvSpPr>
        <p:spPr>
          <a:xfrm>
            <a:off x="2334614" y="4042823"/>
            <a:ext cx="294393" cy="298188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2"/>
          <p:cNvSpPr/>
          <p:nvPr/>
        </p:nvSpPr>
        <p:spPr>
          <a:xfrm>
            <a:off x="2771104" y="4043673"/>
            <a:ext cx="353860" cy="295224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2"/>
          <p:cNvSpPr/>
          <p:nvPr/>
        </p:nvSpPr>
        <p:spPr>
          <a:xfrm>
            <a:off x="3276749" y="4018368"/>
            <a:ext cx="272883" cy="330236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2"/>
          <p:cNvSpPr/>
          <p:nvPr/>
        </p:nvSpPr>
        <p:spPr>
          <a:xfrm>
            <a:off x="3684989" y="4014572"/>
            <a:ext cx="391818" cy="35554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2"/>
          <p:cNvSpPr/>
          <p:nvPr/>
        </p:nvSpPr>
        <p:spPr>
          <a:xfrm>
            <a:off x="4156056" y="4009078"/>
            <a:ext cx="384643" cy="368194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2"/>
          <p:cNvSpPr/>
          <p:nvPr/>
        </p:nvSpPr>
        <p:spPr>
          <a:xfrm>
            <a:off x="4639777" y="4097229"/>
            <a:ext cx="342057" cy="198232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2"/>
          <p:cNvSpPr/>
          <p:nvPr/>
        </p:nvSpPr>
        <p:spPr>
          <a:xfrm>
            <a:off x="5151765" y="4060953"/>
            <a:ext cx="255169" cy="280059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2"/>
          <p:cNvSpPr/>
          <p:nvPr/>
        </p:nvSpPr>
        <p:spPr>
          <a:xfrm>
            <a:off x="5902517" y="23652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2"/>
          <p:cNvSpPr/>
          <p:nvPr/>
        </p:nvSpPr>
        <p:spPr>
          <a:xfrm>
            <a:off x="6796137" y="2365219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2"/>
          <p:cNvSpPr/>
          <p:nvPr/>
        </p:nvSpPr>
        <p:spPr>
          <a:xfrm>
            <a:off x="6087233" y="2576083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2"/>
          <p:cNvSpPr/>
          <p:nvPr/>
        </p:nvSpPr>
        <p:spPr>
          <a:xfrm>
            <a:off x="7241372" y="2873480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3"/>
          <p:cNvSpPr txBox="1"/>
          <p:nvPr/>
        </p:nvSpPr>
        <p:spPr>
          <a:xfrm>
            <a:off x="2392450" y="865531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Now you can use any emoji as an icon!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And of course it resizes without losing quality and you can change the color.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How? Follow Google instructions </a:t>
            </a:r>
            <a:r>
              <a:rPr lang="en" u="sng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  <a:hlinkClick r:id="rId3"/>
              </a:rPr>
              <a:t>https://twitter.com/googledocs/status/730087240156643328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77" name="Google Shape;377;p43"/>
          <p:cNvSpPr txBox="1"/>
          <p:nvPr/>
        </p:nvSpPr>
        <p:spPr>
          <a:xfrm>
            <a:off x="1036700" y="2325506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B5394"/>
                </a:highlight>
                <a:latin typeface="Pangolin"/>
                <a:ea typeface="Pangolin"/>
                <a:cs typeface="Pangolin"/>
                <a:sym typeface="Pangolin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B5394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78" name="Google Shape;378;p43"/>
          <p:cNvSpPr txBox="1"/>
          <p:nvPr/>
        </p:nvSpPr>
        <p:spPr>
          <a:xfrm>
            <a:off x="877575" y="807671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1C232"/>
                </a:solidFill>
              </a:rPr>
              <a:t>😉</a:t>
            </a:r>
            <a:endParaRPr sz="9600">
              <a:solidFill>
                <a:srgbClr val="F1C232"/>
              </a:solidFill>
            </a:endParaRPr>
          </a:p>
        </p:txBody>
      </p:sp>
      <p:sp>
        <p:nvSpPr>
          <p:cNvPr id="379" name="Google Shape;379;p4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ctrTitle"/>
          </p:nvPr>
        </p:nvSpPr>
        <p:spPr>
          <a:xfrm>
            <a:off x="2571736" y="1142990"/>
            <a:ext cx="3786214" cy="6429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E</a:t>
            </a:r>
            <a:r>
              <a:rPr lang="en" sz="2800" dirty="0" smtClean="0"/>
              <a:t>l despotismo ilustrado</a:t>
            </a:r>
            <a:endParaRPr sz="2800"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2703525" y="178593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 smtClean="0"/>
              <a:t>S</a:t>
            </a:r>
            <a:r>
              <a:rPr lang="en" sz="2000" b="1" dirty="0" smtClean="0"/>
              <a:t>urgió en Europa en el siglo XVIII como nueva concepción sobre el poder del Estado.</a:t>
            </a:r>
            <a:endParaRPr sz="2000" b="1"/>
          </a:p>
        </p:txBody>
      </p:sp>
      <p:sp>
        <p:nvSpPr>
          <p:cNvPr id="4" name="3 CuadroTexto"/>
          <p:cNvSpPr txBox="1"/>
          <p:nvPr/>
        </p:nvSpPr>
        <p:spPr>
          <a:xfrm>
            <a:off x="428596" y="4263108"/>
            <a:ext cx="842968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" sz="1600" dirty="0" smtClean="0"/>
              <a:t>No procedía de Dios, sino de un contrato racional y libre entre los miembros de una misma sociedad, con el cual el Estado  debía procurar el bienestar y felicidad sobre sus súbditos.</a:t>
            </a:r>
            <a:endParaRPr lang="es-ES" sz="1600" dirty="0"/>
          </a:p>
        </p:txBody>
      </p:sp>
      <p:sp>
        <p:nvSpPr>
          <p:cNvPr id="5" name="4 Rectángulo"/>
          <p:cNvSpPr/>
          <p:nvPr/>
        </p:nvSpPr>
        <p:spPr>
          <a:xfrm rot="20621940">
            <a:off x="78921" y="280677"/>
            <a:ext cx="3163598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Su lema era: </a:t>
            </a:r>
          </a:p>
          <a:p>
            <a:pPr algn="ctr"/>
            <a:r>
              <a:rPr lang="es-E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“Todo para el pueblo </a:t>
            </a:r>
          </a:p>
          <a:p>
            <a:pPr algn="ctr"/>
            <a:r>
              <a:rPr lang="es-E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pero sin el pueblo”</a:t>
            </a:r>
            <a:endParaRPr lang="es-E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866375" y="857238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 smtClean="0"/>
              <a:t>Reformas Borbónicas</a:t>
            </a:r>
            <a:endParaRPr sz="4400"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642910" y="1500180"/>
            <a:ext cx="4500594" cy="21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 smtClean="0"/>
              <a:t>Se originan de la necesidad de lograr un cambio dentro de España</a:t>
            </a:r>
            <a:endParaRPr sz="3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/>
              <a:t>Fueron dirigidas por los Borbones con el objetivo de retomar la explotación de las colonias que tenía bajo su poder, así como la recuperación de territorios perdidos.</a:t>
            </a:r>
            <a:endParaRPr sz="3600" b="1"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75" name="Google Shape;75;p18" descr="Death_to_stock_photography_Vibrant-(10-of-10)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22685">
            <a:off x="5488260" y="499935"/>
            <a:ext cx="2825099" cy="28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785786" y="876850"/>
            <a:ext cx="5680852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E</a:t>
            </a:r>
            <a:r>
              <a:rPr lang="en" dirty="0" smtClean="0"/>
              <a:t>n 1780 se establecen nuevos impuestos para recabar mejores ganancias para la real hacienda y la corona española.</a:t>
            </a:r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88" name="Google Shape;88;p20"/>
          <p:cNvSpPr/>
          <p:nvPr/>
        </p:nvSpPr>
        <p:spPr>
          <a:xfrm>
            <a:off x="7098300" y="1076881"/>
            <a:ext cx="1281591" cy="1294312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C</a:t>
            </a:r>
            <a:r>
              <a:rPr lang="en" dirty="0" smtClean="0"/>
              <a:t>onsecuencias socioeconómicas de las reformas</a:t>
            </a:r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19101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s-ES" dirty="0" smtClean="0"/>
              <a:t>En 1804 los desajustes y desacuerdos desataron descontentos y revueltas en contra del gobierno español.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s-ES" dirty="0" smtClean="0"/>
              <a:t>La iglesia se vio afectada por el pago de sus bienes y servicios.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s-ES" dirty="0" smtClean="0"/>
              <a:t>Se rompieron relaciones entre el Estadio y la Iglesia.</a:t>
            </a:r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96" name="Google Shape;96;p21" descr="Death_to_stock_communicate_hands_2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23228">
            <a:off x="6805392" y="499305"/>
            <a:ext cx="1607232" cy="15731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714348" y="3371685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r>
              <a:rPr lang="en" sz="1800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l grupo que más resintió este cambio fue el de los criollos, ya que afectaron directamente su situación.  </a:t>
            </a:r>
            <a:r>
              <a:rPr lang="es-ES" sz="1800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r>
              <a:rPr lang="en" sz="1800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ueron desplazados y su participación se redujo considerablemente ante la llegada de los europeos que traían la nueva ideología de la Ilustración que se vivían en Europa.</a:t>
            </a:r>
            <a:endParaRPr lang="es-ES" sz="1800" dirty="0" smtClean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ctrTitle" idx="4294967295"/>
          </p:nvPr>
        </p:nvSpPr>
        <p:spPr>
          <a:xfrm>
            <a:off x="1070800" y="668950"/>
            <a:ext cx="35511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Actividades</a:t>
            </a:r>
            <a:endParaRPr sz="4800"/>
          </a:p>
        </p:txBody>
      </p:sp>
      <p:sp>
        <p:nvSpPr>
          <p:cNvPr id="102" name="Google Shape;102;p22"/>
          <p:cNvSpPr txBox="1">
            <a:spLocks noGrp="1"/>
          </p:cNvSpPr>
          <p:nvPr>
            <p:ph type="subTitle" idx="4294967295"/>
          </p:nvPr>
        </p:nvSpPr>
        <p:spPr>
          <a:xfrm>
            <a:off x="1070800" y="3057996"/>
            <a:ext cx="4001266" cy="11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E</a:t>
            </a:r>
            <a:r>
              <a:rPr lang="en" dirty="0" smtClean="0"/>
              <a:t>valuación diagnóstica bloque iv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Ver video antes de D</a:t>
            </a:r>
            <a:r>
              <a:rPr lang="en" dirty="0" smtClean="0"/>
              <a:t>esarrollar proyecto</a:t>
            </a: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44034" name="Picture 2" descr="Resultado de imagen para codices prehispanic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62468">
            <a:off x="5204579" y="1711324"/>
            <a:ext cx="3309356" cy="1733473"/>
          </a:xfrm>
          <a:prstGeom prst="hexagon">
            <a:avLst>
              <a:gd name="adj" fmla="val 16625"/>
              <a:gd name="vf" fmla="val 115470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Próxima clase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Traer hojas </a:t>
            </a:r>
            <a:r>
              <a:rPr lang="es-ES" dirty="0" smtClean="0"/>
              <a:t>blancas, cartulina o papel bond </a:t>
            </a:r>
            <a:endParaRPr lang="es-ES" dirty="0" smtClean="0"/>
          </a:p>
          <a:p>
            <a:r>
              <a:rPr lang="es-ES" dirty="0" smtClean="0"/>
              <a:t>Colores, crayolas, plumines, gises</a:t>
            </a:r>
          </a:p>
          <a:p>
            <a:r>
              <a:rPr lang="es-ES" dirty="0" smtClean="0"/>
              <a:t>Tijeras</a:t>
            </a:r>
          </a:p>
          <a:p>
            <a:r>
              <a:rPr lang="es-ES" dirty="0" smtClean="0"/>
              <a:t>Pegamento</a:t>
            </a:r>
          </a:p>
          <a:p>
            <a:r>
              <a:rPr lang="es-ES" dirty="0" smtClean="0"/>
              <a:t>Imágenes de personas (indígenas y españoles), mapas de México o del continente </a:t>
            </a:r>
            <a:r>
              <a:rPr lang="es-ES" dirty="0" smtClean="0"/>
              <a:t>americano, planisferio </a:t>
            </a:r>
            <a:r>
              <a:rPr lang="es-ES" dirty="0" smtClean="0"/>
              <a:t>y </a:t>
            </a:r>
            <a:r>
              <a:rPr lang="es-ES" dirty="0" smtClean="0"/>
              <a:t>barcos. Momentos históricos específicos. Personajes importantes.</a:t>
            </a:r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Haremos un “códice” con lo visto en </a:t>
            </a:r>
            <a:r>
              <a:rPr lang="es-ES" dirty="0" smtClean="0"/>
              <a:t>bloque III y IV. </a:t>
            </a:r>
            <a:r>
              <a:rPr lang="es-ES" dirty="0" smtClean="0"/>
              <a:t>Este será tu PROYECTO del parcial.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8107</TotalTime>
  <Words>1046</Words>
  <PresentationFormat>Presentación en pantalla (16:9)</PresentationFormat>
  <Paragraphs>165</Paragraphs>
  <Slides>32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Arial</vt:lpstr>
      <vt:lpstr>Pangolin</vt:lpstr>
      <vt:lpstr>Inconsolata</vt:lpstr>
      <vt:lpstr>Jaques template</vt:lpstr>
      <vt:lpstr>Sincretismo cultural</vt:lpstr>
      <vt:lpstr>Al llegar los españoles impusieron su forma de ver el mundo, su religión, así como sus costumbres y el arte</vt:lpstr>
      <vt:lpstr>El sincretismo es el proceso mediante el cual se amalgaman o fusionan diferentes expresiones culturales; sociales y religiosas para conformar una nueva tradición, o mejor dicho, una nueva cultura.</vt:lpstr>
      <vt:lpstr>El despotismo ilustrado</vt:lpstr>
      <vt:lpstr>Reformas Borbónicas</vt:lpstr>
      <vt:lpstr>Diapositiva 6</vt:lpstr>
      <vt:lpstr>Consecuencias socioeconómicas de las reformas</vt:lpstr>
      <vt:lpstr>Actividades</vt:lpstr>
      <vt:lpstr>Próxima clase</vt:lpstr>
      <vt:lpstr>Diapositiva 10</vt:lpstr>
      <vt:lpstr>Split your content</vt:lpstr>
      <vt:lpstr>Diapositiva 12</vt:lpstr>
      <vt:lpstr>In two or three columns</vt:lpstr>
      <vt:lpstr>A picture is worth a thousand words</vt:lpstr>
      <vt:lpstr>Want big impact? Use big image.</vt:lpstr>
      <vt:lpstr>Charts explain your ideas</vt:lpstr>
      <vt:lpstr>And tables compare data</vt:lpstr>
      <vt:lpstr>Maps</vt:lpstr>
      <vt:lpstr>89,526,124</vt:lpstr>
      <vt:lpstr>89,526,124$</vt:lpstr>
      <vt:lpstr>Our process is easy</vt:lpstr>
      <vt:lpstr>Let’s review some concepts</vt:lpstr>
      <vt:lpstr>Diapositiva 23</vt:lpstr>
      <vt:lpstr>Android project</vt:lpstr>
      <vt:lpstr>iPhone project</vt:lpstr>
      <vt:lpstr>Tablet project</vt:lpstr>
      <vt:lpstr>Desktop project</vt:lpstr>
      <vt:lpstr>Thanks!</vt:lpstr>
      <vt:lpstr>Credits</vt:lpstr>
      <vt:lpstr>Presentation design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Sincretismo cultural</dc:title>
  <dc:creator>Maestra Olga</dc:creator>
  <cp:lastModifiedBy>Olga</cp:lastModifiedBy>
  <cp:revision>4</cp:revision>
  <dcterms:modified xsi:type="dcterms:W3CDTF">2018-10-15T05:07:34Z</dcterms:modified>
</cp:coreProperties>
</file>