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56" r:id="rId3"/>
    <p:sldId id="257" r:id="rId4"/>
    <p:sldId id="258" r:id="rId5"/>
    <p:sldId id="259" r:id="rId6"/>
    <p:sldId id="278" r:id="rId7"/>
    <p:sldId id="279" r:id="rId8"/>
    <p:sldId id="260" r:id="rId9"/>
    <p:sldId id="261" r:id="rId10"/>
    <p:sldId id="262" r:id="rId11"/>
    <p:sldId id="263" r:id="rId12"/>
    <p:sldId id="276" r:id="rId1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66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55EFF3-A63B-46EC-B564-3D1E763B70B2}"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s-MX"/>
        </a:p>
      </dgm:t>
    </dgm:pt>
    <dgm:pt modelId="{7BE2FA18-25E3-4B80-837C-1EDDE5ABD89C}">
      <dgm:prSet phldrT="[Texto]"/>
      <dgm:spPr/>
      <dgm:t>
        <a:bodyPr/>
        <a:lstStyle/>
        <a:p>
          <a:r>
            <a:rPr lang="es-MX" dirty="0" smtClean="0"/>
            <a:t>Mundialización </a:t>
          </a:r>
          <a:endParaRPr lang="es-MX" dirty="0"/>
        </a:p>
      </dgm:t>
    </dgm:pt>
    <dgm:pt modelId="{6661E842-C099-4902-A46D-5310868F94B9}" type="parTrans" cxnId="{A86DF38F-E112-4DAE-8AFB-B8563800E7B3}">
      <dgm:prSet/>
      <dgm:spPr/>
      <dgm:t>
        <a:bodyPr/>
        <a:lstStyle/>
        <a:p>
          <a:endParaRPr lang="es-MX"/>
        </a:p>
      </dgm:t>
    </dgm:pt>
    <dgm:pt modelId="{F3000BAF-B3CC-4254-B988-820876FE9677}" type="sibTrans" cxnId="{A86DF38F-E112-4DAE-8AFB-B8563800E7B3}">
      <dgm:prSet/>
      <dgm:spPr/>
      <dgm:t>
        <a:bodyPr/>
        <a:lstStyle/>
        <a:p>
          <a:endParaRPr lang="es-MX"/>
        </a:p>
      </dgm:t>
    </dgm:pt>
    <dgm:pt modelId="{0109F5D0-6CB0-463E-84DA-1B68C10B5013}">
      <dgm:prSet phldrT="[Texto]"/>
      <dgm:spPr/>
      <dgm:t>
        <a:bodyPr/>
        <a:lstStyle/>
        <a:p>
          <a:r>
            <a:rPr lang="es-MX" dirty="0" smtClean="0"/>
            <a:t>Los mercados se apoyan en las TIC, aceleran y optimizan sus dinámicas</a:t>
          </a:r>
          <a:endParaRPr lang="es-MX" dirty="0"/>
        </a:p>
      </dgm:t>
    </dgm:pt>
    <dgm:pt modelId="{7734264E-F0E9-4FAF-84AF-C58D579BAF46}" type="parTrans" cxnId="{2E924EF8-165F-4C64-9852-3AADBB5B6BB6}">
      <dgm:prSet/>
      <dgm:spPr/>
      <dgm:t>
        <a:bodyPr/>
        <a:lstStyle/>
        <a:p>
          <a:endParaRPr lang="es-MX"/>
        </a:p>
      </dgm:t>
    </dgm:pt>
    <dgm:pt modelId="{D7A11FE7-CD60-49D1-9945-CA7635302E83}" type="sibTrans" cxnId="{2E924EF8-165F-4C64-9852-3AADBB5B6BB6}">
      <dgm:prSet/>
      <dgm:spPr/>
      <dgm:t>
        <a:bodyPr/>
        <a:lstStyle/>
        <a:p>
          <a:endParaRPr lang="es-MX"/>
        </a:p>
      </dgm:t>
    </dgm:pt>
    <dgm:pt modelId="{3DC265DD-80D2-419A-8498-F78C18AF5285}">
      <dgm:prSet phldrT="[Texto]"/>
      <dgm:spPr/>
      <dgm:t>
        <a:bodyPr/>
        <a:lstStyle/>
        <a:p>
          <a:r>
            <a:rPr lang="es-MX" dirty="0" smtClean="0"/>
            <a:t>Intercambio internacional libre tanto de bienes y servicios como ideas y culturas.</a:t>
          </a:r>
          <a:endParaRPr lang="es-MX" dirty="0"/>
        </a:p>
      </dgm:t>
    </dgm:pt>
    <dgm:pt modelId="{64BCBC7D-CA9E-41EE-878B-547000D46C5B}" type="parTrans" cxnId="{A59CDC26-5A78-4829-A2AF-776248CE1D07}">
      <dgm:prSet/>
      <dgm:spPr/>
      <dgm:t>
        <a:bodyPr/>
        <a:lstStyle/>
        <a:p>
          <a:endParaRPr lang="es-MX"/>
        </a:p>
      </dgm:t>
    </dgm:pt>
    <dgm:pt modelId="{A7A76E3E-B9E2-4A2F-8709-3C73E1659BB1}" type="sibTrans" cxnId="{A59CDC26-5A78-4829-A2AF-776248CE1D07}">
      <dgm:prSet/>
      <dgm:spPr/>
      <dgm:t>
        <a:bodyPr/>
        <a:lstStyle/>
        <a:p>
          <a:endParaRPr lang="es-MX"/>
        </a:p>
      </dgm:t>
    </dgm:pt>
    <dgm:pt modelId="{64F73A52-7D58-4717-ACEB-8BB6D3A53F09}">
      <dgm:prSet phldrT="[Texto]"/>
      <dgm:spPr/>
      <dgm:t>
        <a:bodyPr/>
        <a:lstStyle/>
        <a:p>
          <a:r>
            <a:rPr lang="es-MX" dirty="0" smtClean="0"/>
            <a:t>Surge a partir de  la consolidación del capitalismo.</a:t>
          </a:r>
          <a:endParaRPr lang="es-MX" dirty="0"/>
        </a:p>
      </dgm:t>
    </dgm:pt>
    <dgm:pt modelId="{7BE9D4CA-1BF5-4BE9-BBB3-5F80E0FBD502}" type="parTrans" cxnId="{269C1018-3F3D-474E-8706-2657910303E5}">
      <dgm:prSet/>
      <dgm:spPr/>
      <dgm:t>
        <a:bodyPr/>
        <a:lstStyle/>
        <a:p>
          <a:endParaRPr lang="es-MX"/>
        </a:p>
      </dgm:t>
    </dgm:pt>
    <dgm:pt modelId="{4C816200-3438-4E9B-8747-84776ABB93F5}" type="sibTrans" cxnId="{269C1018-3F3D-474E-8706-2657910303E5}">
      <dgm:prSet/>
      <dgm:spPr/>
      <dgm:t>
        <a:bodyPr/>
        <a:lstStyle/>
        <a:p>
          <a:endParaRPr lang="es-MX"/>
        </a:p>
      </dgm:t>
    </dgm:pt>
    <dgm:pt modelId="{895ED034-A2FA-480A-98D0-A5694CE3E5BB}">
      <dgm:prSet phldrT="[Texto]"/>
      <dgm:spPr/>
      <dgm:t>
        <a:bodyPr/>
        <a:lstStyle/>
        <a:p>
          <a:r>
            <a:rPr lang="es-MX" dirty="0" smtClean="0"/>
            <a:t>Reflejo sociocultural del uso e innovación de las telecomunicaciones</a:t>
          </a:r>
          <a:endParaRPr lang="es-MX" dirty="0"/>
        </a:p>
      </dgm:t>
    </dgm:pt>
    <dgm:pt modelId="{513749CC-1054-4B9A-922C-02E36853737E}" type="parTrans" cxnId="{07029490-A86C-4396-93C6-50641355CDA0}">
      <dgm:prSet/>
      <dgm:spPr/>
      <dgm:t>
        <a:bodyPr/>
        <a:lstStyle/>
        <a:p>
          <a:endParaRPr lang="es-MX"/>
        </a:p>
      </dgm:t>
    </dgm:pt>
    <dgm:pt modelId="{5BD34285-12E4-4E6A-9CA1-C60C8A42A1E6}" type="sibTrans" cxnId="{07029490-A86C-4396-93C6-50641355CDA0}">
      <dgm:prSet/>
      <dgm:spPr/>
      <dgm:t>
        <a:bodyPr/>
        <a:lstStyle/>
        <a:p>
          <a:endParaRPr lang="es-MX"/>
        </a:p>
      </dgm:t>
    </dgm:pt>
    <dgm:pt modelId="{0B667E3C-07A2-46DE-9E25-B2F38DF9FCA9}" type="pres">
      <dgm:prSet presAssocID="{7B55EFF3-A63B-46EC-B564-3D1E763B70B2}" presName="Name0" presStyleCnt="0">
        <dgm:presLayoutVars>
          <dgm:chMax val="1"/>
          <dgm:dir/>
          <dgm:animLvl val="ctr"/>
          <dgm:resizeHandles val="exact"/>
        </dgm:presLayoutVars>
      </dgm:prSet>
      <dgm:spPr/>
      <dgm:t>
        <a:bodyPr/>
        <a:lstStyle/>
        <a:p>
          <a:endParaRPr lang="es-MX"/>
        </a:p>
      </dgm:t>
    </dgm:pt>
    <dgm:pt modelId="{6A965651-6376-4C1A-AEE0-FAB66145E556}" type="pres">
      <dgm:prSet presAssocID="{7BE2FA18-25E3-4B80-837C-1EDDE5ABD89C}" presName="centerShape" presStyleLbl="node0" presStyleIdx="0" presStyleCnt="1"/>
      <dgm:spPr/>
      <dgm:t>
        <a:bodyPr/>
        <a:lstStyle/>
        <a:p>
          <a:endParaRPr lang="es-MX"/>
        </a:p>
      </dgm:t>
    </dgm:pt>
    <dgm:pt modelId="{C2D52E4A-B9A6-4EC0-B2A3-04312884E1C6}" type="pres">
      <dgm:prSet presAssocID="{0109F5D0-6CB0-463E-84DA-1B68C10B5013}" presName="node" presStyleLbl="node1" presStyleIdx="0" presStyleCnt="4" custScaleX="292798">
        <dgm:presLayoutVars>
          <dgm:bulletEnabled val="1"/>
        </dgm:presLayoutVars>
      </dgm:prSet>
      <dgm:spPr/>
      <dgm:t>
        <a:bodyPr/>
        <a:lstStyle/>
        <a:p>
          <a:endParaRPr lang="es-MX"/>
        </a:p>
      </dgm:t>
    </dgm:pt>
    <dgm:pt modelId="{EB82ECAD-753C-4242-B8D2-771B64DCE965}" type="pres">
      <dgm:prSet presAssocID="{0109F5D0-6CB0-463E-84DA-1B68C10B5013}" presName="dummy" presStyleCnt="0"/>
      <dgm:spPr/>
    </dgm:pt>
    <dgm:pt modelId="{F716DBD1-C788-4C25-B1A2-2774BA4464DA}" type="pres">
      <dgm:prSet presAssocID="{D7A11FE7-CD60-49D1-9945-CA7635302E83}" presName="sibTrans" presStyleLbl="sibTrans2D1" presStyleIdx="0" presStyleCnt="4"/>
      <dgm:spPr/>
      <dgm:t>
        <a:bodyPr/>
        <a:lstStyle/>
        <a:p>
          <a:endParaRPr lang="es-MX"/>
        </a:p>
      </dgm:t>
    </dgm:pt>
    <dgm:pt modelId="{41798959-4311-45DF-B96D-90023CF1C46D}" type="pres">
      <dgm:prSet presAssocID="{3DC265DD-80D2-419A-8498-F78C18AF5285}" presName="node" presStyleLbl="node1" presStyleIdx="1" presStyleCnt="4" custScaleX="233263" custScaleY="115866" custRadScaleRad="151810">
        <dgm:presLayoutVars>
          <dgm:bulletEnabled val="1"/>
        </dgm:presLayoutVars>
      </dgm:prSet>
      <dgm:spPr/>
      <dgm:t>
        <a:bodyPr/>
        <a:lstStyle/>
        <a:p>
          <a:endParaRPr lang="es-MX"/>
        </a:p>
      </dgm:t>
    </dgm:pt>
    <dgm:pt modelId="{257CF395-C3F8-4DDE-9BBD-8FC78D332F88}" type="pres">
      <dgm:prSet presAssocID="{3DC265DD-80D2-419A-8498-F78C18AF5285}" presName="dummy" presStyleCnt="0"/>
      <dgm:spPr/>
    </dgm:pt>
    <dgm:pt modelId="{E18CFF1A-79CC-471B-8B56-CA323995E06B}" type="pres">
      <dgm:prSet presAssocID="{A7A76E3E-B9E2-4A2F-8709-3C73E1659BB1}" presName="sibTrans" presStyleLbl="sibTrans2D1" presStyleIdx="1" presStyleCnt="4"/>
      <dgm:spPr/>
      <dgm:t>
        <a:bodyPr/>
        <a:lstStyle/>
        <a:p>
          <a:endParaRPr lang="es-MX"/>
        </a:p>
      </dgm:t>
    </dgm:pt>
    <dgm:pt modelId="{5BE39F03-3C21-4798-951D-5CD94FF0E68F}" type="pres">
      <dgm:prSet presAssocID="{64F73A52-7D58-4717-ACEB-8BB6D3A53F09}" presName="node" presStyleLbl="node1" presStyleIdx="2" presStyleCnt="4" custScaleX="301272">
        <dgm:presLayoutVars>
          <dgm:bulletEnabled val="1"/>
        </dgm:presLayoutVars>
      </dgm:prSet>
      <dgm:spPr/>
      <dgm:t>
        <a:bodyPr/>
        <a:lstStyle/>
        <a:p>
          <a:endParaRPr lang="es-MX"/>
        </a:p>
      </dgm:t>
    </dgm:pt>
    <dgm:pt modelId="{F43BC7B5-96A8-4811-8D2B-CE168988C555}" type="pres">
      <dgm:prSet presAssocID="{64F73A52-7D58-4717-ACEB-8BB6D3A53F09}" presName="dummy" presStyleCnt="0"/>
      <dgm:spPr/>
    </dgm:pt>
    <dgm:pt modelId="{274ECB6D-D687-409F-948E-FF778C188FF5}" type="pres">
      <dgm:prSet presAssocID="{4C816200-3438-4E9B-8747-84776ABB93F5}" presName="sibTrans" presStyleLbl="sibTrans2D1" presStyleIdx="2" presStyleCnt="4"/>
      <dgm:spPr/>
      <dgm:t>
        <a:bodyPr/>
        <a:lstStyle/>
        <a:p>
          <a:endParaRPr lang="es-MX"/>
        </a:p>
      </dgm:t>
    </dgm:pt>
    <dgm:pt modelId="{C433DD1F-D487-4652-AF8F-FE278F98A6D7}" type="pres">
      <dgm:prSet presAssocID="{895ED034-A2FA-480A-98D0-A5694CE3E5BB}" presName="node" presStyleLbl="node1" presStyleIdx="3" presStyleCnt="4" custScaleX="237434" custRadScaleRad="165815">
        <dgm:presLayoutVars>
          <dgm:bulletEnabled val="1"/>
        </dgm:presLayoutVars>
      </dgm:prSet>
      <dgm:spPr/>
      <dgm:t>
        <a:bodyPr/>
        <a:lstStyle/>
        <a:p>
          <a:endParaRPr lang="es-MX"/>
        </a:p>
      </dgm:t>
    </dgm:pt>
    <dgm:pt modelId="{2AC1DC78-04B1-4711-8D66-78ECA42EFBF2}" type="pres">
      <dgm:prSet presAssocID="{895ED034-A2FA-480A-98D0-A5694CE3E5BB}" presName="dummy" presStyleCnt="0"/>
      <dgm:spPr/>
    </dgm:pt>
    <dgm:pt modelId="{B80EFC95-2619-467B-A9E8-7AFD548C1749}" type="pres">
      <dgm:prSet presAssocID="{5BD34285-12E4-4E6A-9CA1-C60C8A42A1E6}" presName="sibTrans" presStyleLbl="sibTrans2D1" presStyleIdx="3" presStyleCnt="4"/>
      <dgm:spPr/>
      <dgm:t>
        <a:bodyPr/>
        <a:lstStyle/>
        <a:p>
          <a:endParaRPr lang="es-MX"/>
        </a:p>
      </dgm:t>
    </dgm:pt>
  </dgm:ptLst>
  <dgm:cxnLst>
    <dgm:cxn modelId="{2E924EF8-165F-4C64-9852-3AADBB5B6BB6}" srcId="{7BE2FA18-25E3-4B80-837C-1EDDE5ABD89C}" destId="{0109F5D0-6CB0-463E-84DA-1B68C10B5013}" srcOrd="0" destOrd="0" parTransId="{7734264E-F0E9-4FAF-84AF-C58D579BAF46}" sibTransId="{D7A11FE7-CD60-49D1-9945-CA7635302E83}"/>
    <dgm:cxn modelId="{BF922DE3-873B-4DE2-B4E9-42E571C65F28}" type="presOf" srcId="{5BD34285-12E4-4E6A-9CA1-C60C8A42A1E6}" destId="{B80EFC95-2619-467B-A9E8-7AFD548C1749}" srcOrd="0" destOrd="0" presId="urn:microsoft.com/office/officeart/2005/8/layout/radial6"/>
    <dgm:cxn modelId="{A86DF38F-E112-4DAE-8AFB-B8563800E7B3}" srcId="{7B55EFF3-A63B-46EC-B564-3D1E763B70B2}" destId="{7BE2FA18-25E3-4B80-837C-1EDDE5ABD89C}" srcOrd="0" destOrd="0" parTransId="{6661E842-C099-4902-A46D-5310868F94B9}" sibTransId="{F3000BAF-B3CC-4254-B988-820876FE9677}"/>
    <dgm:cxn modelId="{07029490-A86C-4396-93C6-50641355CDA0}" srcId="{7BE2FA18-25E3-4B80-837C-1EDDE5ABD89C}" destId="{895ED034-A2FA-480A-98D0-A5694CE3E5BB}" srcOrd="3" destOrd="0" parTransId="{513749CC-1054-4B9A-922C-02E36853737E}" sibTransId="{5BD34285-12E4-4E6A-9CA1-C60C8A42A1E6}"/>
    <dgm:cxn modelId="{2604792F-4E21-4D9C-8B7A-4395644AD9F6}" type="presOf" srcId="{A7A76E3E-B9E2-4A2F-8709-3C73E1659BB1}" destId="{E18CFF1A-79CC-471B-8B56-CA323995E06B}" srcOrd="0" destOrd="0" presId="urn:microsoft.com/office/officeart/2005/8/layout/radial6"/>
    <dgm:cxn modelId="{1059BB5F-5250-4865-B267-FD6DC04532ED}" type="presOf" srcId="{D7A11FE7-CD60-49D1-9945-CA7635302E83}" destId="{F716DBD1-C788-4C25-B1A2-2774BA4464DA}" srcOrd="0" destOrd="0" presId="urn:microsoft.com/office/officeart/2005/8/layout/radial6"/>
    <dgm:cxn modelId="{83F5E975-0F71-4AFA-9541-C40EDD8F95DB}" type="presOf" srcId="{0109F5D0-6CB0-463E-84DA-1B68C10B5013}" destId="{C2D52E4A-B9A6-4EC0-B2A3-04312884E1C6}" srcOrd="0" destOrd="0" presId="urn:microsoft.com/office/officeart/2005/8/layout/radial6"/>
    <dgm:cxn modelId="{B151BCF4-DEA8-48D8-AFFD-D3C27BF0BA4D}" type="presOf" srcId="{3DC265DD-80D2-419A-8498-F78C18AF5285}" destId="{41798959-4311-45DF-B96D-90023CF1C46D}" srcOrd="0" destOrd="0" presId="urn:microsoft.com/office/officeart/2005/8/layout/radial6"/>
    <dgm:cxn modelId="{A59CDC26-5A78-4829-A2AF-776248CE1D07}" srcId="{7BE2FA18-25E3-4B80-837C-1EDDE5ABD89C}" destId="{3DC265DD-80D2-419A-8498-F78C18AF5285}" srcOrd="1" destOrd="0" parTransId="{64BCBC7D-CA9E-41EE-878B-547000D46C5B}" sibTransId="{A7A76E3E-B9E2-4A2F-8709-3C73E1659BB1}"/>
    <dgm:cxn modelId="{EBB2C424-52E6-414E-9449-E70AA6C7D694}" type="presOf" srcId="{64F73A52-7D58-4717-ACEB-8BB6D3A53F09}" destId="{5BE39F03-3C21-4798-951D-5CD94FF0E68F}" srcOrd="0" destOrd="0" presId="urn:microsoft.com/office/officeart/2005/8/layout/radial6"/>
    <dgm:cxn modelId="{4AB58928-8A8A-422D-81CC-DEB1A97D6A39}" type="presOf" srcId="{7BE2FA18-25E3-4B80-837C-1EDDE5ABD89C}" destId="{6A965651-6376-4C1A-AEE0-FAB66145E556}" srcOrd="0" destOrd="0" presId="urn:microsoft.com/office/officeart/2005/8/layout/radial6"/>
    <dgm:cxn modelId="{269C1018-3F3D-474E-8706-2657910303E5}" srcId="{7BE2FA18-25E3-4B80-837C-1EDDE5ABD89C}" destId="{64F73A52-7D58-4717-ACEB-8BB6D3A53F09}" srcOrd="2" destOrd="0" parTransId="{7BE9D4CA-1BF5-4BE9-BBB3-5F80E0FBD502}" sibTransId="{4C816200-3438-4E9B-8747-84776ABB93F5}"/>
    <dgm:cxn modelId="{04BDAC64-526D-40AE-AB08-B1A5295475E8}" type="presOf" srcId="{4C816200-3438-4E9B-8747-84776ABB93F5}" destId="{274ECB6D-D687-409F-948E-FF778C188FF5}" srcOrd="0" destOrd="0" presId="urn:microsoft.com/office/officeart/2005/8/layout/radial6"/>
    <dgm:cxn modelId="{B2B93CE7-3F2C-4EBB-943D-99D91B2B6546}" type="presOf" srcId="{7B55EFF3-A63B-46EC-B564-3D1E763B70B2}" destId="{0B667E3C-07A2-46DE-9E25-B2F38DF9FCA9}" srcOrd="0" destOrd="0" presId="urn:microsoft.com/office/officeart/2005/8/layout/radial6"/>
    <dgm:cxn modelId="{0A7531C2-FC1F-4154-82E2-6628CC6B56A5}" type="presOf" srcId="{895ED034-A2FA-480A-98D0-A5694CE3E5BB}" destId="{C433DD1F-D487-4652-AF8F-FE278F98A6D7}" srcOrd="0" destOrd="0" presId="urn:microsoft.com/office/officeart/2005/8/layout/radial6"/>
    <dgm:cxn modelId="{B8F78185-A35A-47B1-9976-82F7CD37E44E}" type="presParOf" srcId="{0B667E3C-07A2-46DE-9E25-B2F38DF9FCA9}" destId="{6A965651-6376-4C1A-AEE0-FAB66145E556}" srcOrd="0" destOrd="0" presId="urn:microsoft.com/office/officeart/2005/8/layout/radial6"/>
    <dgm:cxn modelId="{3C56FA63-6F40-4798-8392-79715AAE1443}" type="presParOf" srcId="{0B667E3C-07A2-46DE-9E25-B2F38DF9FCA9}" destId="{C2D52E4A-B9A6-4EC0-B2A3-04312884E1C6}" srcOrd="1" destOrd="0" presId="urn:microsoft.com/office/officeart/2005/8/layout/radial6"/>
    <dgm:cxn modelId="{D2DB13F3-F7BE-4A47-8B2D-F5712AB098ED}" type="presParOf" srcId="{0B667E3C-07A2-46DE-9E25-B2F38DF9FCA9}" destId="{EB82ECAD-753C-4242-B8D2-771B64DCE965}" srcOrd="2" destOrd="0" presId="urn:microsoft.com/office/officeart/2005/8/layout/radial6"/>
    <dgm:cxn modelId="{631027A7-E46D-4896-95CD-28507198A3E2}" type="presParOf" srcId="{0B667E3C-07A2-46DE-9E25-B2F38DF9FCA9}" destId="{F716DBD1-C788-4C25-B1A2-2774BA4464DA}" srcOrd="3" destOrd="0" presId="urn:microsoft.com/office/officeart/2005/8/layout/radial6"/>
    <dgm:cxn modelId="{FDDB8C87-49E2-46CD-B5F2-011FE1352BCA}" type="presParOf" srcId="{0B667E3C-07A2-46DE-9E25-B2F38DF9FCA9}" destId="{41798959-4311-45DF-B96D-90023CF1C46D}" srcOrd="4" destOrd="0" presId="urn:microsoft.com/office/officeart/2005/8/layout/radial6"/>
    <dgm:cxn modelId="{C3D9E8F1-56D3-46F2-9B13-77FB470E3692}" type="presParOf" srcId="{0B667E3C-07A2-46DE-9E25-B2F38DF9FCA9}" destId="{257CF395-C3F8-4DDE-9BBD-8FC78D332F88}" srcOrd="5" destOrd="0" presId="urn:microsoft.com/office/officeart/2005/8/layout/radial6"/>
    <dgm:cxn modelId="{F27D8C31-3FAB-4FD1-B95C-D15E588EFF0C}" type="presParOf" srcId="{0B667E3C-07A2-46DE-9E25-B2F38DF9FCA9}" destId="{E18CFF1A-79CC-471B-8B56-CA323995E06B}" srcOrd="6" destOrd="0" presId="urn:microsoft.com/office/officeart/2005/8/layout/radial6"/>
    <dgm:cxn modelId="{5E9B11AA-0C8E-4639-988B-3A35295BA0CB}" type="presParOf" srcId="{0B667E3C-07A2-46DE-9E25-B2F38DF9FCA9}" destId="{5BE39F03-3C21-4798-951D-5CD94FF0E68F}" srcOrd="7" destOrd="0" presId="urn:microsoft.com/office/officeart/2005/8/layout/radial6"/>
    <dgm:cxn modelId="{C1CD4FAE-7B87-41A4-8E37-D38B3E385338}" type="presParOf" srcId="{0B667E3C-07A2-46DE-9E25-B2F38DF9FCA9}" destId="{F43BC7B5-96A8-4811-8D2B-CE168988C555}" srcOrd="8" destOrd="0" presId="urn:microsoft.com/office/officeart/2005/8/layout/radial6"/>
    <dgm:cxn modelId="{C104BF9D-9D28-40B4-863A-1C69121425B4}" type="presParOf" srcId="{0B667E3C-07A2-46DE-9E25-B2F38DF9FCA9}" destId="{274ECB6D-D687-409F-948E-FF778C188FF5}" srcOrd="9" destOrd="0" presId="urn:microsoft.com/office/officeart/2005/8/layout/radial6"/>
    <dgm:cxn modelId="{C04F359A-ADC4-4CEA-A4CB-0AC73B53F6F6}" type="presParOf" srcId="{0B667E3C-07A2-46DE-9E25-B2F38DF9FCA9}" destId="{C433DD1F-D487-4652-AF8F-FE278F98A6D7}" srcOrd="10" destOrd="0" presId="urn:microsoft.com/office/officeart/2005/8/layout/radial6"/>
    <dgm:cxn modelId="{91A80C8E-3343-455B-A189-952945358066}" type="presParOf" srcId="{0B667E3C-07A2-46DE-9E25-B2F38DF9FCA9}" destId="{2AC1DC78-04B1-4711-8D66-78ECA42EFBF2}" srcOrd="11" destOrd="0" presId="urn:microsoft.com/office/officeart/2005/8/layout/radial6"/>
    <dgm:cxn modelId="{0BCF9160-CA12-49DD-8355-F2BAAA4FFC5C}" type="presParOf" srcId="{0B667E3C-07A2-46DE-9E25-B2F38DF9FCA9}" destId="{B80EFC95-2619-467B-A9E8-7AFD548C1749}" srcOrd="12" destOrd="0" presId="urn:microsoft.com/office/officeart/2005/8/layout/radial6"/>
  </dgm:cxnLst>
  <dgm:bg/>
  <dgm:whole/>
</dgm:dataModel>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43E015CA-A097-427B-B5A7-CDCE29FF6A5E}" type="datetimeFigureOut">
              <a:rPr lang="es-MX" smtClean="0"/>
              <a:pPr/>
              <a:t>23/05/2017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C8E1647-5F05-4AE1-8F79-4AEDE78D748F}"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3E015CA-A097-427B-B5A7-CDCE29FF6A5E}" type="datetimeFigureOut">
              <a:rPr lang="es-MX" smtClean="0"/>
              <a:pPr/>
              <a:t>23/05/2017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C8E1647-5F05-4AE1-8F79-4AEDE78D748F}"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3E015CA-A097-427B-B5A7-CDCE29FF6A5E}" type="datetimeFigureOut">
              <a:rPr lang="es-MX" smtClean="0"/>
              <a:pPr/>
              <a:t>23/05/2017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C8E1647-5F05-4AE1-8F79-4AEDE78D748F}"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3E015CA-A097-427B-B5A7-CDCE29FF6A5E}" type="datetimeFigureOut">
              <a:rPr lang="es-MX" smtClean="0"/>
              <a:pPr/>
              <a:t>23/05/2017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C8E1647-5F05-4AE1-8F79-4AEDE78D748F}"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3E015CA-A097-427B-B5A7-CDCE29FF6A5E}" type="datetimeFigureOut">
              <a:rPr lang="es-MX" smtClean="0"/>
              <a:pPr/>
              <a:t>23/05/2017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C8E1647-5F05-4AE1-8F79-4AEDE78D748F}"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43E015CA-A097-427B-B5A7-CDCE29FF6A5E}" type="datetimeFigureOut">
              <a:rPr lang="es-MX" smtClean="0"/>
              <a:pPr/>
              <a:t>23/05/2017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C8E1647-5F05-4AE1-8F79-4AEDE78D748F}"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43E015CA-A097-427B-B5A7-CDCE29FF6A5E}" type="datetimeFigureOut">
              <a:rPr lang="es-MX" smtClean="0"/>
              <a:pPr/>
              <a:t>23/05/2017</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C8E1647-5F05-4AE1-8F79-4AEDE78D748F}"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43E015CA-A097-427B-B5A7-CDCE29FF6A5E}" type="datetimeFigureOut">
              <a:rPr lang="es-MX" smtClean="0"/>
              <a:pPr/>
              <a:t>23/05/2017</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C8E1647-5F05-4AE1-8F79-4AEDE78D748F}"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3E015CA-A097-427B-B5A7-CDCE29FF6A5E}" type="datetimeFigureOut">
              <a:rPr lang="es-MX" smtClean="0"/>
              <a:pPr/>
              <a:t>23/05/2017</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C8E1647-5F05-4AE1-8F79-4AEDE78D748F}"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3E015CA-A097-427B-B5A7-CDCE29FF6A5E}" type="datetimeFigureOut">
              <a:rPr lang="es-MX" smtClean="0"/>
              <a:pPr/>
              <a:t>23/05/2017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C8E1647-5F05-4AE1-8F79-4AEDE78D748F}"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3E015CA-A097-427B-B5A7-CDCE29FF6A5E}" type="datetimeFigureOut">
              <a:rPr lang="es-MX" smtClean="0"/>
              <a:pPr/>
              <a:t>23/05/2017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C8E1647-5F05-4AE1-8F79-4AEDE78D748F}"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E015CA-A097-427B-B5A7-CDCE29FF6A5E}" type="datetimeFigureOut">
              <a:rPr lang="es-MX" smtClean="0"/>
              <a:pPr/>
              <a:t>23/05/2017</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8E1647-5F05-4AE1-8F79-4AEDE78D748F}"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Otros conceptos</a:t>
            </a:r>
            <a:endParaRPr lang="es-MX" dirty="0"/>
          </a:p>
        </p:txBody>
      </p:sp>
      <p:sp>
        <p:nvSpPr>
          <p:cNvPr id="3" name="2 Marcador de contenido"/>
          <p:cNvSpPr>
            <a:spLocks noGrp="1"/>
          </p:cNvSpPr>
          <p:nvPr>
            <p:ph idx="1"/>
          </p:nvPr>
        </p:nvSpPr>
        <p:spPr/>
        <p:txBody>
          <a:bodyPr>
            <a:normAutofit fontScale="70000" lnSpcReduction="20000"/>
          </a:bodyPr>
          <a:lstStyle/>
          <a:p>
            <a:r>
              <a:rPr lang="es-MX" dirty="0" smtClean="0"/>
              <a:t>Cosmopolitismo</a:t>
            </a:r>
          </a:p>
          <a:p>
            <a:pPr>
              <a:buNone/>
            </a:pPr>
            <a:r>
              <a:rPr lang="es-MX" dirty="0" smtClean="0"/>
              <a:t>m. Teoría y forma de vida de las personas que se consideran ciudadanos del mundo y han vivido en muchos países:</a:t>
            </a:r>
            <a:br>
              <a:rPr lang="es-MX" dirty="0" smtClean="0"/>
            </a:br>
            <a:r>
              <a:rPr lang="es-MX" i="1" dirty="0" smtClean="0"/>
              <a:t>el cosmopolitismo ayudaría a solucionar muchos conflictos de intolerancia.</a:t>
            </a:r>
            <a:endParaRPr lang="es-MX" dirty="0" smtClean="0"/>
          </a:p>
          <a:p>
            <a:pPr>
              <a:buNone/>
            </a:pPr>
            <a:r>
              <a:rPr lang="es-MX" dirty="0" smtClean="0"/>
              <a:t>Característica del lugar donde vive gente de distintos países:</a:t>
            </a:r>
            <a:br>
              <a:rPr lang="es-MX" dirty="0" smtClean="0"/>
            </a:br>
            <a:r>
              <a:rPr lang="es-MX" i="1" dirty="0" smtClean="0"/>
              <a:t>el cosmopolitismo de Nueva York.</a:t>
            </a:r>
          </a:p>
          <a:p>
            <a:pPr>
              <a:buNone/>
            </a:pPr>
            <a:endParaRPr lang="es-MX" dirty="0" smtClean="0"/>
          </a:p>
          <a:p>
            <a:r>
              <a:rPr lang="es-MX" dirty="0" smtClean="0"/>
              <a:t>Imperialismo</a:t>
            </a:r>
          </a:p>
          <a:p>
            <a:pPr>
              <a:buNone/>
            </a:pPr>
            <a:r>
              <a:rPr lang="es-MX" dirty="0" smtClean="0"/>
              <a:t>m. Tendencia de una potencia económica a extender su dominio sobre otros países o estados por medio de la fuerza o por influjos económicos y políticos abusivos:</a:t>
            </a:r>
            <a:br>
              <a:rPr lang="es-MX" dirty="0" smtClean="0"/>
            </a:br>
            <a:r>
              <a:rPr lang="es-MX" i="1" dirty="0" smtClean="0"/>
              <a:t>el imperialismo solo puede ser ejercido por naciones muy poderosas.</a:t>
            </a:r>
            <a:endParaRPr lang="es-MX" dirty="0" smtClean="0"/>
          </a:p>
          <a:p>
            <a:endParaRPr lang="es-MX"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85728"/>
            <a:ext cx="8229600" cy="6357982"/>
          </a:xfrm>
        </p:spPr>
        <p:txBody>
          <a:bodyPr>
            <a:normAutofit fontScale="77500" lnSpcReduction="20000"/>
          </a:bodyPr>
          <a:lstStyle/>
          <a:p>
            <a:r>
              <a:rPr lang="es-MX" dirty="0" smtClean="0"/>
              <a:t>Etnicismo o nacionalismo étnico</a:t>
            </a:r>
          </a:p>
          <a:p>
            <a:pPr>
              <a:buNone/>
            </a:pPr>
            <a:r>
              <a:rPr lang="es-MX" dirty="0" smtClean="0"/>
              <a:t>El nacionalismo es una ideología y movimiento sociopolítico que surgió junto con el concepto de nación. </a:t>
            </a:r>
          </a:p>
          <a:p>
            <a:pPr>
              <a:buNone/>
            </a:pPr>
            <a:r>
              <a:rPr lang="es-MX" dirty="0" smtClean="0"/>
              <a:t>Define la nación en términos de etnicidad, lo cual siempre incluye algunos elementos descendientes de las generaciones previas. </a:t>
            </a:r>
          </a:p>
          <a:p>
            <a:pPr>
              <a:buNone/>
            </a:pPr>
            <a:r>
              <a:rPr lang="es-MX" dirty="0" smtClean="0"/>
              <a:t>También incluye ideas de una conexión cultural entre los miembros de la nación y sus antepasados, y frecuentemente un lenguaje común.</a:t>
            </a:r>
          </a:p>
          <a:p>
            <a:endParaRPr lang="es-MX" dirty="0" smtClean="0"/>
          </a:p>
          <a:p>
            <a:pPr>
              <a:buNone/>
            </a:pPr>
            <a:endParaRPr lang="es-MX" dirty="0" smtClean="0"/>
          </a:p>
          <a:p>
            <a:r>
              <a:rPr lang="es-MX" dirty="0" smtClean="0"/>
              <a:t>Neoliberalismo </a:t>
            </a:r>
          </a:p>
          <a:p>
            <a:pPr>
              <a:buNone/>
            </a:pPr>
            <a:r>
              <a:rPr lang="es-MX" dirty="0" smtClean="0"/>
              <a:t>Conjunto de ideas políticas y económicas capitalistas que defiende la no participación del Estado en la economía, dejando por fuera cualquier injerencia gubernamental, fomentando así la producción privada con capital único sin subsidio del gobierno. Mejor conocido como modelo económico.</a:t>
            </a:r>
          </a:p>
          <a:p>
            <a:pPr>
              <a:buNone/>
            </a:pPr>
            <a:endParaRPr lang="es-MX" dirty="0" smtClean="0"/>
          </a:p>
          <a:p>
            <a:endParaRPr lang="es-MX"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fontScale="70000" lnSpcReduction="20000"/>
          </a:bodyPr>
          <a:lstStyle/>
          <a:p>
            <a:r>
              <a:rPr lang="es-MX" dirty="0" smtClean="0"/>
              <a:t>Aldea global</a:t>
            </a:r>
          </a:p>
          <a:p>
            <a:pPr>
              <a:buNone/>
            </a:pPr>
            <a:r>
              <a:rPr lang="es-MX" dirty="0" smtClean="0"/>
              <a:t>Esta idea fue desarrollada por el canadiense Marshall </a:t>
            </a:r>
            <a:r>
              <a:rPr lang="es-MX" dirty="0" err="1" smtClean="0"/>
              <a:t>McLuhan</a:t>
            </a:r>
            <a:r>
              <a:rPr lang="es-MX" dirty="0" smtClean="0"/>
              <a:t> (1911–1980). Este sociólogo y filósofo canadiense jugó con dos términos que parecen contradictorios (la aldea es algo local, de escala reducida, mientras que lo global refiere al mundo entero) para explicar las consecuencias del desarrollo de los medios de comunicación masiva.</a:t>
            </a:r>
          </a:p>
          <a:p>
            <a:pPr>
              <a:buNone/>
            </a:pPr>
            <a:r>
              <a:rPr lang="es-MX" dirty="0" smtClean="0"/>
              <a:t>Simplificando sus teorías podríamos decir que, para </a:t>
            </a:r>
            <a:r>
              <a:rPr lang="es-MX" dirty="0" err="1" smtClean="0"/>
              <a:t>McLuhan</a:t>
            </a:r>
            <a:r>
              <a:rPr lang="es-MX" dirty="0" smtClean="0"/>
              <a:t>, el planeta Tierra se convirtió en una especie de aldea de enormes dimensiones ya que las personas, gracias a la televisión, la radio y otros medios, pueden enterarse en todo momento qué pasa en cualquier lugar. De este modo, la Humanidad entera funciona como una aldea, donde los aldeanos pueden enterarse lo que ocurre de manera inmediata gracias a las dimensiones reducidas del entorno donde viven.</a:t>
            </a:r>
          </a:p>
          <a:p>
            <a:endParaRPr lang="es-MX"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68346"/>
          </a:xfrm>
        </p:spPr>
        <p:txBody>
          <a:bodyPr>
            <a:noAutofit/>
          </a:bodyPr>
          <a:lstStyle/>
          <a:p>
            <a:r>
              <a:rPr lang="es-MX" sz="3600" dirty="0" smtClean="0"/>
              <a:t>Problemas de integración de los grupos sociales a los medios digitales.</a:t>
            </a:r>
            <a:endParaRPr lang="es-MX" sz="3600" dirty="0"/>
          </a:p>
        </p:txBody>
      </p:sp>
      <p:sp>
        <p:nvSpPr>
          <p:cNvPr id="4" name="3 Marcador de contenido"/>
          <p:cNvSpPr>
            <a:spLocks noGrp="1"/>
          </p:cNvSpPr>
          <p:nvPr>
            <p:ph idx="1"/>
          </p:nvPr>
        </p:nvSpPr>
        <p:spPr>
          <a:xfrm>
            <a:off x="457200" y="1600200"/>
            <a:ext cx="8229600" cy="4900634"/>
          </a:xfrm>
        </p:spPr>
        <p:txBody>
          <a:bodyPr>
            <a:normAutofit fontScale="77500" lnSpcReduction="20000"/>
          </a:bodyPr>
          <a:lstStyle/>
          <a:p>
            <a:pPr>
              <a:buNone/>
            </a:pPr>
            <a:r>
              <a:rPr lang="es-MX" dirty="0" smtClean="0"/>
              <a:t>Las culturas interactúan y evolucionan de manera muy diferente de acuerdo a los avances tecnológicos que se presentan en cada sociedad.</a:t>
            </a:r>
          </a:p>
          <a:p>
            <a:pPr>
              <a:buNone/>
            </a:pPr>
            <a:endParaRPr lang="es-MX" dirty="0" smtClean="0"/>
          </a:p>
          <a:p>
            <a:pPr>
              <a:buNone/>
            </a:pPr>
            <a:r>
              <a:rPr lang="es-MX" dirty="0" smtClean="0"/>
              <a:t>Así se han presentado diversos cambios en las sociedades del mundo de acuerdo a su crecimiento económico y su progreso tecnológico.</a:t>
            </a:r>
          </a:p>
          <a:p>
            <a:pPr>
              <a:buNone/>
            </a:pPr>
            <a:endParaRPr lang="es-MX" dirty="0" smtClean="0"/>
          </a:p>
          <a:p>
            <a:pPr>
              <a:buNone/>
            </a:pPr>
            <a:r>
              <a:rPr lang="es-MX" dirty="0" smtClean="0"/>
              <a:t>Y en este sentido se habla de la “</a:t>
            </a:r>
            <a:r>
              <a:rPr lang="es-MX" i="1" dirty="0" smtClean="0"/>
              <a:t>brecha digital</a:t>
            </a:r>
            <a:r>
              <a:rPr lang="es-MX" dirty="0" smtClean="0"/>
              <a:t>” que es:</a:t>
            </a:r>
          </a:p>
          <a:p>
            <a:pPr>
              <a:buNone/>
            </a:pPr>
            <a:r>
              <a:rPr lang="es-MX" dirty="0" smtClean="0"/>
              <a:t>La Unesco afirma:</a:t>
            </a:r>
          </a:p>
          <a:p>
            <a:pPr>
              <a:buNone/>
            </a:pPr>
            <a:r>
              <a:rPr lang="es-MX" dirty="0" smtClean="0"/>
              <a:t>Los nativos digitales son:</a:t>
            </a:r>
          </a:p>
          <a:p>
            <a:pPr>
              <a:buNone/>
            </a:pPr>
            <a:r>
              <a:rPr lang="es-MX" dirty="0" smtClean="0"/>
              <a:t>Los inmigrantes digitales son:</a:t>
            </a:r>
          </a:p>
          <a:p>
            <a:pPr>
              <a:buNone/>
            </a:pPr>
            <a:r>
              <a:rPr lang="es-MX" dirty="0" smtClean="0"/>
              <a:t>INFOTEC-</a:t>
            </a:r>
            <a:r>
              <a:rPr lang="es-MX" dirty="0" err="1" smtClean="0"/>
              <a:t>CONACyT</a:t>
            </a:r>
            <a:r>
              <a:rPr lang="es-MX" dirty="0" smtClean="0"/>
              <a:t> clasifica a los actores sociales como:</a:t>
            </a:r>
            <a:endParaRPr lang="es-MX"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71480"/>
            <a:ext cx="8229600" cy="5554683"/>
          </a:xfrm>
        </p:spPr>
        <p:txBody>
          <a:bodyPr>
            <a:normAutofit fontScale="92500" lnSpcReduction="10000"/>
          </a:bodyPr>
          <a:lstStyle/>
          <a:p>
            <a:pPr>
              <a:buNone/>
            </a:pPr>
            <a:r>
              <a:rPr lang="es-ES_tradnl" dirty="0" smtClean="0"/>
              <a:t>En los últimos 50 años, los cambios tecnológicos se han concentrado en la comunicación provocando cambios de conducta, forma de ver el mundo y la manera de interrelacionarse entre las personas.</a:t>
            </a:r>
          </a:p>
          <a:p>
            <a:endParaRPr lang="es-ES_tradnl" dirty="0" smtClean="0"/>
          </a:p>
          <a:p>
            <a:pPr>
              <a:buNone/>
            </a:pPr>
            <a:r>
              <a:rPr lang="es-ES_tradnl" dirty="0" smtClean="0"/>
              <a:t>Debido a estos cambios la antropología contemporánea tiene nuevos objetos de estudio, como son las relaciones ciberespaciales y la revitalización de identidades étnicas. Y las reflexiones se han encaminado hacia la supuesta homogeneización cultural y las transformaciones sociales.</a:t>
            </a:r>
            <a:endParaRPr lang="es-MX"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La </a:t>
            </a:r>
            <a:r>
              <a:rPr lang="es-ES_tradnl" dirty="0" err="1" smtClean="0"/>
              <a:t>cibercultura</a:t>
            </a:r>
            <a:endParaRPr lang="es-MX" dirty="0"/>
          </a:p>
        </p:txBody>
      </p:sp>
      <p:sp>
        <p:nvSpPr>
          <p:cNvPr id="3" name="2 Marcador de contenido"/>
          <p:cNvSpPr>
            <a:spLocks noGrp="1"/>
          </p:cNvSpPr>
          <p:nvPr>
            <p:ph idx="1"/>
          </p:nvPr>
        </p:nvSpPr>
        <p:spPr/>
        <p:txBody>
          <a:bodyPr/>
          <a:lstStyle/>
          <a:p>
            <a:pPr>
              <a:buNone/>
            </a:pPr>
            <a:r>
              <a:rPr lang="es-ES_tradnl" dirty="0" smtClean="0"/>
              <a:t>Es la colección de culturas o productos culturales que existen o se crean a través de internet, su rasgo intrínseco es la tecnología.</a:t>
            </a:r>
          </a:p>
          <a:p>
            <a:endParaRPr lang="es-ES_tradnl" dirty="0" smtClean="0"/>
          </a:p>
          <a:p>
            <a:pPr lvl="0">
              <a:buNone/>
            </a:pPr>
            <a:r>
              <a:rPr lang="es-ES_tradnl" dirty="0" smtClean="0"/>
              <a:t>Surge de una serie de prácticas sociales significativas en torno a las tecnologías digitales.</a:t>
            </a:r>
            <a:endParaRPr lang="es-MX" dirty="0" smtClean="0"/>
          </a:p>
          <a:p>
            <a:endParaRPr lang="es-MX"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buNone/>
            </a:pPr>
            <a:r>
              <a:rPr lang="es-ES_tradnl" dirty="0" smtClean="0"/>
              <a:t>Para formar parte de la </a:t>
            </a:r>
            <a:r>
              <a:rPr lang="es-ES_tradnl" dirty="0" err="1" smtClean="0"/>
              <a:t>cibercultura</a:t>
            </a:r>
            <a:r>
              <a:rPr lang="es-ES_tradnl" dirty="0" smtClean="0"/>
              <a:t> se deben cubrir tres condiciones; accesibilidad a internet, apropiación del medio, capacidad de comprensión simbólica.</a:t>
            </a:r>
            <a:endParaRPr lang="es-MX"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Mundialización </a:t>
            </a:r>
            <a:endParaRPr lang="es-MX" dirty="0"/>
          </a:p>
        </p:txBody>
      </p:sp>
      <p:sp>
        <p:nvSpPr>
          <p:cNvPr id="3" name="2 Marcador de contenido"/>
          <p:cNvSpPr>
            <a:spLocks noGrp="1"/>
          </p:cNvSpPr>
          <p:nvPr>
            <p:ph idx="1"/>
          </p:nvPr>
        </p:nvSpPr>
        <p:spPr>
          <a:xfrm>
            <a:off x="457200" y="1600201"/>
            <a:ext cx="8229600" cy="1828800"/>
          </a:xfrm>
        </p:spPr>
        <p:txBody>
          <a:bodyPr/>
          <a:lstStyle/>
          <a:p>
            <a:pPr>
              <a:buNone/>
            </a:pPr>
            <a:r>
              <a:rPr lang="es-MX" dirty="0" smtClean="0"/>
              <a:t>Termino que hace referencia a los cambios socioeconómicos y </a:t>
            </a:r>
            <a:r>
              <a:rPr lang="es-MX" dirty="0" smtClean="0"/>
              <a:t>tecno-científicos </a:t>
            </a:r>
            <a:r>
              <a:rPr lang="es-MX" dirty="0" smtClean="0"/>
              <a:t>que enfrenta el mundo.</a:t>
            </a:r>
            <a:endParaRPr lang="es-MX"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285720" y="714356"/>
          <a:ext cx="8643998" cy="54118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Ciudadano del mundo</a:t>
            </a:r>
            <a:endParaRPr lang="es-MX" dirty="0"/>
          </a:p>
        </p:txBody>
      </p:sp>
      <p:sp>
        <p:nvSpPr>
          <p:cNvPr id="3" name="2 Marcador de contenido"/>
          <p:cNvSpPr>
            <a:spLocks noGrp="1"/>
          </p:cNvSpPr>
          <p:nvPr>
            <p:ph idx="1"/>
          </p:nvPr>
        </p:nvSpPr>
        <p:spPr/>
        <p:txBody>
          <a:bodyPr>
            <a:normAutofit fontScale="77500" lnSpcReduction="20000"/>
          </a:bodyPr>
          <a:lstStyle/>
          <a:p>
            <a:pPr>
              <a:buNone/>
            </a:pPr>
            <a:r>
              <a:rPr lang="es-MX" dirty="0"/>
              <a:t>Los primeros en identificarse a sí mismos como ciudadanos del mundo fueron los filósofos </a:t>
            </a:r>
            <a:r>
              <a:rPr lang="es-MX" dirty="0" smtClean="0"/>
              <a:t>estoicos.</a:t>
            </a:r>
          </a:p>
          <a:p>
            <a:r>
              <a:rPr lang="es-MX" dirty="0"/>
              <a:t>No quieren ser clasificados mediante la imposición de categorías artificiales.</a:t>
            </a:r>
          </a:p>
          <a:p>
            <a:endParaRPr lang="es-MX" dirty="0" smtClean="0"/>
          </a:p>
          <a:p>
            <a:r>
              <a:rPr lang="es-MX" dirty="0" smtClean="0"/>
              <a:t>Gustan </a:t>
            </a:r>
            <a:r>
              <a:rPr lang="es-MX" dirty="0"/>
              <a:t>de identificarse a sí mismos principalmente como seres humanos y después como pertenecientes a cualquier grupo o grupos a los que crean pertenecer.</a:t>
            </a:r>
          </a:p>
          <a:p>
            <a:endParaRPr lang="es-MX" dirty="0" smtClean="0"/>
          </a:p>
          <a:p>
            <a:r>
              <a:rPr lang="es-MX" dirty="0" smtClean="0"/>
              <a:t>También </a:t>
            </a:r>
            <a:r>
              <a:rPr lang="es-MX" dirty="0"/>
              <a:t>algunos ciudadanos del mundo pueden trabajar o querer trabajar para unas </a:t>
            </a:r>
            <a:r>
              <a:rPr lang="es-MX" dirty="0" smtClean="0"/>
              <a:t>Naciones</a:t>
            </a:r>
            <a:r>
              <a:rPr lang="es-MX" dirty="0"/>
              <a:t> reformadas que representen y respondan a la voluntad de los pueblos del mundo, más que a los regateos y disputas entre </a:t>
            </a:r>
            <a:r>
              <a:rPr lang="es-MX" dirty="0" smtClean="0"/>
              <a:t>gobiernos.</a:t>
            </a:r>
            <a:endParaRPr lang="es-MX" dirty="0"/>
          </a:p>
          <a:p>
            <a:pPr>
              <a:buNone/>
            </a:pPr>
            <a:endParaRPr lang="es-MX"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Interculturalidad </a:t>
            </a:r>
            <a:endParaRPr lang="es-MX" dirty="0"/>
          </a:p>
        </p:txBody>
      </p:sp>
      <p:sp>
        <p:nvSpPr>
          <p:cNvPr id="3" name="2 Marcador de contenido"/>
          <p:cNvSpPr>
            <a:spLocks noGrp="1"/>
          </p:cNvSpPr>
          <p:nvPr>
            <p:ph idx="1"/>
          </p:nvPr>
        </p:nvSpPr>
        <p:spPr/>
        <p:txBody>
          <a:bodyPr>
            <a:normAutofit/>
          </a:bodyPr>
          <a:lstStyle/>
          <a:p>
            <a:pPr fontAlgn="base">
              <a:buNone/>
            </a:pPr>
            <a:r>
              <a:rPr lang="es-MX" dirty="0" smtClean="0"/>
              <a:t> La interculturalidad apunta a describir la interacción entre dos o más culturas de un modo horizontal y sinérgico. </a:t>
            </a:r>
          </a:p>
          <a:p>
            <a:pPr fontAlgn="base">
              <a:buNone/>
            </a:pPr>
            <a:endParaRPr lang="es-MX" dirty="0" smtClean="0"/>
          </a:p>
          <a:p>
            <a:pPr fontAlgn="base">
              <a:buNone/>
            </a:pPr>
            <a:r>
              <a:rPr lang="es-MX" dirty="0" smtClean="0"/>
              <a:t>Esto significa que ninguno de los conjuntos se encuentra por encima de otro, por lo tanto, es una condición que favorece la integración y la convivencia armónica de todos los individuos.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TotalTime>
  <Words>350</Words>
  <Application>Microsoft Office PowerPoint</Application>
  <PresentationFormat>Presentación en pantalla (4:3)</PresentationFormat>
  <Paragraphs>54</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Diapositiva 1</vt:lpstr>
      <vt:lpstr>Problemas de integración de los grupos sociales a los medios digitales.</vt:lpstr>
      <vt:lpstr>Diapositiva 3</vt:lpstr>
      <vt:lpstr>La cibercultura</vt:lpstr>
      <vt:lpstr>Diapositiva 5</vt:lpstr>
      <vt:lpstr>Mundialización </vt:lpstr>
      <vt:lpstr>Diapositiva 7</vt:lpstr>
      <vt:lpstr>Ciudadano del mundo</vt:lpstr>
      <vt:lpstr>Interculturalidad </vt:lpstr>
      <vt:lpstr>Otros conceptos</vt:lpstr>
      <vt:lpstr>Diapositiva 11</vt:lpstr>
      <vt:lpstr>Diapositiva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Kirk</dc:creator>
  <cp:lastModifiedBy>Olga</cp:lastModifiedBy>
  <cp:revision>11</cp:revision>
  <dcterms:created xsi:type="dcterms:W3CDTF">2015-12-08T04:34:30Z</dcterms:created>
  <dcterms:modified xsi:type="dcterms:W3CDTF">2017-05-23T15:20:24Z</dcterms:modified>
</cp:coreProperties>
</file>